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1"/>
  </p:sldMasterIdLst>
  <p:notesMasterIdLst>
    <p:notesMasterId r:id="rId35"/>
  </p:notesMasterIdLst>
  <p:sldIdLst>
    <p:sldId id="295" r:id="rId2"/>
    <p:sldId id="259" r:id="rId3"/>
    <p:sldId id="260" r:id="rId4"/>
    <p:sldId id="263" r:id="rId5"/>
    <p:sldId id="264" r:id="rId6"/>
    <p:sldId id="265" r:id="rId7"/>
    <p:sldId id="266" r:id="rId8"/>
    <p:sldId id="267" r:id="rId9"/>
    <p:sldId id="268" r:id="rId10"/>
    <p:sldId id="269" r:id="rId11"/>
    <p:sldId id="270" r:id="rId12"/>
    <p:sldId id="271" r:id="rId13"/>
    <p:sldId id="272" r:id="rId14"/>
    <p:sldId id="273" r:id="rId15"/>
    <p:sldId id="274" r:id="rId16"/>
    <p:sldId id="275" r:id="rId17"/>
    <p:sldId id="276" r:id="rId18"/>
    <p:sldId id="277" r:id="rId19"/>
    <p:sldId id="293" r:id="rId20"/>
    <p:sldId id="294" r:id="rId21"/>
    <p:sldId id="296" r:id="rId22"/>
    <p:sldId id="309" r:id="rId23"/>
    <p:sldId id="297" r:id="rId24"/>
    <p:sldId id="298" r:id="rId25"/>
    <p:sldId id="310" r:id="rId26"/>
    <p:sldId id="299" r:id="rId27"/>
    <p:sldId id="300" r:id="rId28"/>
    <p:sldId id="301" r:id="rId29"/>
    <p:sldId id="302" r:id="rId30"/>
    <p:sldId id="303" r:id="rId31"/>
    <p:sldId id="308" r:id="rId32"/>
    <p:sldId id="305" r:id="rId33"/>
    <p:sldId id="306" r:id="rId3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2196" autoAdjust="0"/>
    <p:restoredTop sz="94660"/>
  </p:normalViewPr>
  <p:slideViewPr>
    <p:cSldViewPr snapToGrid="0">
      <p:cViewPr varScale="1">
        <p:scale>
          <a:sx n="87" d="100"/>
          <a:sy n="87" d="100"/>
        </p:scale>
        <p:origin x="664" y="-1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t-E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058F15-0E18-4F6A-B9F3-564C7228F6E2}" type="datetimeFigureOut">
              <a:rPr lang="et-EE" smtClean="0"/>
              <a:t>03.09.20</a:t>
            </a:fld>
            <a:endParaRPr lang="et-E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t-E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t-E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t-E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C2EAB4-ED3B-407C-8199-EAC6E751E16E}" type="slidenum">
              <a:rPr lang="et-EE" smtClean="0"/>
              <a:t>‹#›</a:t>
            </a:fld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41285597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44017D-616C-426D-B96A-9B74169657CB}" type="datetime1">
              <a:rPr lang="en-US" smtClean="0"/>
              <a:t>9/3/20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03E2F8-4F9B-475A-9076-FF47062FDB53}" type="datetime1">
              <a:rPr lang="en-US" smtClean="0"/>
              <a:t>9/3/20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DF4FA4-9781-4D2E-9CA0-82AF90576D91}" type="datetime1">
              <a:rPr lang="en-US" smtClean="0"/>
              <a:t>9/3/20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>
          <a:xfrm>
            <a:off x="1930400" y="3771174"/>
            <a:ext cx="7279649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FA1842-AF3A-4F79-81E5-89F3140F58EC}" type="datetime1">
              <a:rPr lang="en-US" smtClean="0"/>
              <a:t>9/3/20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8153BF-32B0-4A81-ACA1-CA4D3511A15C}" type="datetime1">
              <a:rPr lang="en-US" smtClean="0"/>
              <a:t>9/3/20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6707BF-3C55-4F26-A6A0-49E70F83FEE8}" type="datetime1">
              <a:rPr lang="en-US" smtClean="0"/>
              <a:t>9/3/20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A02B73-859B-4B75-B038-91839C89101A}" type="datetime1">
              <a:rPr lang="en-US" smtClean="0"/>
              <a:t>9/3/20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8DDA1-6E86-4CE1-9860-B071DC8D34E1}" type="datetime1">
              <a:rPr lang="en-US" smtClean="0"/>
              <a:t>9/3/20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F3DEBE-8681-4664-83A8-552B71039C1E}" type="datetime1">
              <a:rPr lang="en-US" smtClean="0"/>
              <a:t>9/3/20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1FFF52-A86D-4A10-973C-2E68BFB2A7DA}" type="datetime1">
              <a:rPr lang="en-US" smtClean="0"/>
              <a:t>9/3/20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343DB-8957-458B-B939-391AEFD585EB}" type="datetime1">
              <a:rPr lang="en-US" smtClean="0"/>
              <a:t>9/3/20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7326DD-D0EA-402D-90AE-E23B9B1122B9}" type="datetime1">
              <a:rPr lang="en-US" smtClean="0"/>
              <a:t>9/3/20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A99E6D-C8FB-4995-9B70-35802D29F244}" type="datetime1">
              <a:rPr lang="en-US" smtClean="0"/>
              <a:t>9/3/20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4D0E8D-CF6C-4C2C-8928-6CF987645092}" type="datetime1">
              <a:rPr lang="en-US" smtClean="0"/>
              <a:t>9/3/20</a:t>
            </a:fld>
            <a:endParaRPr lang="en-US" dirty="0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608CB8-50D4-4762-AAB3-AD974B8E03D9}" type="datetime1">
              <a:rPr lang="en-US" smtClean="0"/>
              <a:t>9/3/20</a:t>
            </a:fld>
            <a:endParaRPr lang="en-US" dirty="0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BC7526-571B-42F1-BF46-40AF976A9F12}" type="datetime1">
              <a:rPr lang="en-US" smtClean="0"/>
              <a:t>9/3/20</a:t>
            </a:fld>
            <a:endParaRPr lang="en-US" dirty="0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D42B4-7614-4FB7-9AC1-D50FE9B34BC0}" type="datetime1">
              <a:rPr lang="en-US" smtClean="0"/>
              <a:t>9/3/20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40000"/>
                  <a:lumOff val="60000"/>
                  <a:alpha val="7000"/>
                </a:schemeClr>
              </a:gs>
              <a:gs pos="69000">
                <a:schemeClr val="bg2">
                  <a:lumMod val="40000"/>
                  <a:lumOff val="60000"/>
                  <a:alpha val="0"/>
                </a:schemeClr>
              </a:gs>
              <a:gs pos="36000">
                <a:schemeClr val="bg2">
                  <a:lumMod val="40000"/>
                  <a:lumOff val="6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9012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C56A1F32-43A5-49FE-A36C-65A860914068}" type="datetime1">
              <a:rPr lang="en-US" smtClean="0"/>
              <a:t>9/3/20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8" r:id="rId9"/>
    <p:sldLayoutId id="2147483667" r:id="rId10"/>
    <p:sldLayoutId id="2147483661" r:id="rId11"/>
    <p:sldLayoutId id="2147483664" r:id="rId12"/>
    <p:sldLayoutId id="2147483662" r:id="rId13"/>
    <p:sldLayoutId id="2147483669" r:id="rId14"/>
    <p:sldLayoutId id="2147483670" r:id="rId15"/>
    <p:sldLayoutId id="2147483658" r:id="rId16"/>
    <p:sldLayoutId id="2147483659" r:id="rId17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mailto:akaver@itcollege.ee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tiff"/><Relationship Id="rId2" Type="http://schemas.openxmlformats.org/officeDocument/2006/relationships/image" Target="../media/image15.tif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tiff"/><Relationship Id="rId5" Type="http://schemas.openxmlformats.org/officeDocument/2006/relationships/image" Target="../media/image18.tiff"/><Relationship Id="rId4" Type="http://schemas.openxmlformats.org/officeDocument/2006/relationships/image" Target="../media/image17.tiff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Native Mobile Applications</a:t>
            </a:r>
            <a:endParaRPr lang="et-EE" dirty="0"/>
          </a:p>
        </p:txBody>
      </p:sp>
      <p:sp>
        <p:nvSpPr>
          <p:cNvPr id="5" name="Text Placeholder 4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1176232"/>
          </a:xfrm>
        </p:spPr>
        <p:txBody>
          <a:bodyPr>
            <a:normAutofit/>
          </a:bodyPr>
          <a:lstStyle/>
          <a:p>
            <a:r>
              <a:rPr lang="en-US" cap="none" dirty="0" err="1"/>
              <a:t>TalTech</a:t>
            </a:r>
            <a:r>
              <a:rPr lang="en-US" cap="none" dirty="0"/>
              <a:t>, Andres Käver, 2020-2021, Fall semester</a:t>
            </a:r>
          </a:p>
          <a:p>
            <a:r>
              <a:rPr lang="en-US" cap="none" dirty="0"/>
              <a:t>Skype: </a:t>
            </a:r>
            <a:r>
              <a:rPr lang="en-US" cap="none" dirty="0" err="1"/>
              <a:t>akaver</a:t>
            </a:r>
            <a:r>
              <a:rPr lang="en-US" cap="none" dirty="0"/>
              <a:t>   Email: </a:t>
            </a:r>
            <a:r>
              <a:rPr lang="en-US" cap="none" dirty="0">
                <a:hlinkClick r:id="rId2"/>
              </a:rPr>
              <a:t>akaver@itcollege.ee</a:t>
            </a:r>
            <a:endParaRPr lang="en-US" cap="none" dirty="0"/>
          </a:p>
          <a:p>
            <a:endParaRPr lang="en-US" cap="none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1</a:t>
            </a:fld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7248" y="-561978"/>
            <a:ext cx="5142857" cy="3857143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356AB63E-7A98-9F4F-AAC2-33E8893A90B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96500" y="4521200"/>
            <a:ext cx="2095500" cy="233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056158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Android – AndroidManifest.xml</a:t>
            </a:r>
            <a:br>
              <a:rPr lang="en-US" dirty="0"/>
            </a:br>
            <a:r>
              <a:rPr lang="en-US" dirty="0"/>
              <a:t>Example - </a:t>
            </a:r>
            <a:endParaRPr lang="et-E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10</a:t>
            </a:fld>
            <a:endParaRPr lang="en-US" dirty="0"/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646111" y="1969999"/>
            <a:ext cx="10544628" cy="461664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sz="1400" dirty="0">
                <a:solidFill>
                  <a:srgbClr val="E8BF6A"/>
                </a:solidFill>
              </a:rPr>
              <a:t>&lt;?</a:t>
            </a:r>
            <a:r>
              <a:rPr lang="en-GB" sz="1400" dirty="0">
                <a:solidFill>
                  <a:srgbClr val="FFFFFF"/>
                </a:solidFill>
              </a:rPr>
              <a:t>xml version</a:t>
            </a:r>
            <a:r>
              <a:rPr lang="en-GB" sz="1400" dirty="0">
                <a:solidFill>
                  <a:srgbClr val="54B33E"/>
                </a:solidFill>
              </a:rPr>
              <a:t>="1.0" </a:t>
            </a:r>
            <a:r>
              <a:rPr lang="en-GB" sz="1400" dirty="0">
                <a:solidFill>
                  <a:srgbClr val="FFFFFF"/>
                </a:solidFill>
              </a:rPr>
              <a:t>encoding</a:t>
            </a:r>
            <a:r>
              <a:rPr lang="en-GB" sz="1400" dirty="0">
                <a:solidFill>
                  <a:srgbClr val="54B33E"/>
                </a:solidFill>
              </a:rPr>
              <a:t>="utf-8"</a:t>
            </a:r>
            <a:r>
              <a:rPr lang="en-GB" sz="1400" dirty="0">
                <a:solidFill>
                  <a:srgbClr val="E8BF6A"/>
                </a:solidFill>
              </a:rPr>
              <a:t>?&gt;</a:t>
            </a:r>
            <a:br>
              <a:rPr lang="en-GB" sz="1400" dirty="0">
                <a:solidFill>
                  <a:srgbClr val="E8BF6A"/>
                </a:solidFill>
              </a:rPr>
            </a:br>
            <a:r>
              <a:rPr lang="en-GB" sz="1400" dirty="0">
                <a:solidFill>
                  <a:srgbClr val="E8BF6A"/>
                </a:solidFill>
              </a:rPr>
              <a:t>&lt;manifest </a:t>
            </a:r>
            <a:r>
              <a:rPr lang="en-GB" sz="1400" dirty="0" err="1">
                <a:solidFill>
                  <a:srgbClr val="FFFFFF"/>
                </a:solidFill>
              </a:rPr>
              <a:t>xmlns:</a:t>
            </a:r>
            <a:r>
              <a:rPr lang="en-GB" sz="1400" dirty="0" err="1">
                <a:solidFill>
                  <a:srgbClr val="ED94FF"/>
                </a:solidFill>
              </a:rPr>
              <a:t>android</a:t>
            </a:r>
            <a:r>
              <a:rPr lang="en-GB" sz="1400" dirty="0">
                <a:solidFill>
                  <a:srgbClr val="54B33E"/>
                </a:solidFill>
              </a:rPr>
              <a:t>="http://</a:t>
            </a:r>
            <a:r>
              <a:rPr lang="en-GB" sz="1400" dirty="0" err="1">
                <a:solidFill>
                  <a:srgbClr val="54B33E"/>
                </a:solidFill>
              </a:rPr>
              <a:t>schemas.android.com</a:t>
            </a:r>
            <a:r>
              <a:rPr lang="en-GB" sz="1400" dirty="0">
                <a:solidFill>
                  <a:srgbClr val="54B33E"/>
                </a:solidFill>
              </a:rPr>
              <a:t>/</a:t>
            </a:r>
            <a:r>
              <a:rPr lang="en-GB" sz="1400" dirty="0" err="1">
                <a:solidFill>
                  <a:srgbClr val="54B33E"/>
                </a:solidFill>
              </a:rPr>
              <a:t>apk</a:t>
            </a:r>
            <a:r>
              <a:rPr lang="en-GB" sz="1400" dirty="0">
                <a:solidFill>
                  <a:srgbClr val="54B33E"/>
                </a:solidFill>
              </a:rPr>
              <a:t>/res/android"</a:t>
            </a:r>
            <a:br>
              <a:rPr lang="en-GB" sz="1400" dirty="0">
                <a:solidFill>
                  <a:srgbClr val="54B33E"/>
                </a:solidFill>
              </a:rPr>
            </a:br>
            <a:r>
              <a:rPr lang="en-GB" sz="1400" dirty="0">
                <a:solidFill>
                  <a:srgbClr val="54B33E"/>
                </a:solidFill>
              </a:rPr>
              <a:t>    </a:t>
            </a:r>
            <a:r>
              <a:rPr lang="en-GB" sz="1400" dirty="0">
                <a:solidFill>
                  <a:srgbClr val="FFFFFF"/>
                </a:solidFill>
              </a:rPr>
              <a:t>package</a:t>
            </a:r>
            <a:r>
              <a:rPr lang="en-GB" sz="1400" dirty="0">
                <a:solidFill>
                  <a:srgbClr val="54B33E"/>
                </a:solidFill>
              </a:rPr>
              <a:t>="ee.taltech.akaver.test20_01"</a:t>
            </a:r>
            <a:r>
              <a:rPr lang="en-GB" sz="1400" dirty="0">
                <a:solidFill>
                  <a:srgbClr val="E8BF6A"/>
                </a:solidFill>
              </a:rPr>
              <a:t>&gt;</a:t>
            </a:r>
            <a:br>
              <a:rPr lang="en-GB" sz="1400" dirty="0">
                <a:solidFill>
                  <a:srgbClr val="E8BF6A"/>
                </a:solidFill>
              </a:rPr>
            </a:br>
            <a:br>
              <a:rPr lang="en-GB" sz="1400" dirty="0">
                <a:solidFill>
                  <a:srgbClr val="E8BF6A"/>
                </a:solidFill>
              </a:rPr>
            </a:br>
            <a:r>
              <a:rPr lang="en-GB" sz="1400" dirty="0">
                <a:solidFill>
                  <a:srgbClr val="E8BF6A"/>
                </a:solidFill>
              </a:rPr>
              <a:t>    &lt;application</a:t>
            </a:r>
            <a:br>
              <a:rPr lang="en-GB" sz="1400" dirty="0">
                <a:solidFill>
                  <a:srgbClr val="E8BF6A"/>
                </a:solidFill>
              </a:rPr>
            </a:br>
            <a:r>
              <a:rPr lang="en-GB" sz="1400" dirty="0">
                <a:solidFill>
                  <a:srgbClr val="E8BF6A"/>
                </a:solidFill>
              </a:rPr>
              <a:t>        </a:t>
            </a:r>
            <a:r>
              <a:rPr lang="en-GB" sz="1400" dirty="0" err="1">
                <a:solidFill>
                  <a:srgbClr val="ED94FF"/>
                </a:solidFill>
              </a:rPr>
              <a:t>android</a:t>
            </a:r>
            <a:r>
              <a:rPr lang="en-GB" sz="1400" dirty="0" err="1">
                <a:solidFill>
                  <a:srgbClr val="FFFFFF"/>
                </a:solidFill>
              </a:rPr>
              <a:t>:allowBackup</a:t>
            </a:r>
            <a:r>
              <a:rPr lang="en-GB" sz="1400" dirty="0">
                <a:solidFill>
                  <a:srgbClr val="54B33E"/>
                </a:solidFill>
              </a:rPr>
              <a:t>="true"</a:t>
            </a:r>
            <a:br>
              <a:rPr lang="en-GB" sz="1400" dirty="0">
                <a:solidFill>
                  <a:srgbClr val="54B33E"/>
                </a:solidFill>
              </a:rPr>
            </a:br>
            <a:r>
              <a:rPr lang="en-GB" sz="1400" dirty="0">
                <a:solidFill>
                  <a:srgbClr val="54B33E"/>
                </a:solidFill>
              </a:rPr>
              <a:t>        </a:t>
            </a:r>
            <a:r>
              <a:rPr lang="en-GB" sz="1400" dirty="0" err="1">
                <a:solidFill>
                  <a:srgbClr val="ED94FF"/>
                </a:solidFill>
              </a:rPr>
              <a:t>android</a:t>
            </a:r>
            <a:r>
              <a:rPr lang="en-GB" sz="1400" dirty="0" err="1">
                <a:solidFill>
                  <a:srgbClr val="FFFFFF"/>
                </a:solidFill>
              </a:rPr>
              <a:t>:icon</a:t>
            </a:r>
            <a:r>
              <a:rPr lang="en-GB" sz="1400" dirty="0">
                <a:solidFill>
                  <a:srgbClr val="54B33E"/>
                </a:solidFill>
              </a:rPr>
              <a:t>="@mipmap/</a:t>
            </a:r>
            <a:r>
              <a:rPr lang="en-GB" sz="1400" dirty="0" err="1">
                <a:solidFill>
                  <a:srgbClr val="54B33E"/>
                </a:solidFill>
              </a:rPr>
              <a:t>ic_launcher</a:t>
            </a:r>
            <a:r>
              <a:rPr lang="en-GB" sz="1400" dirty="0">
                <a:solidFill>
                  <a:srgbClr val="54B33E"/>
                </a:solidFill>
              </a:rPr>
              <a:t>"</a:t>
            </a:r>
            <a:br>
              <a:rPr lang="en-GB" sz="1400" dirty="0">
                <a:solidFill>
                  <a:srgbClr val="54B33E"/>
                </a:solidFill>
              </a:rPr>
            </a:br>
            <a:r>
              <a:rPr lang="en-GB" sz="1400" dirty="0">
                <a:solidFill>
                  <a:srgbClr val="54B33E"/>
                </a:solidFill>
              </a:rPr>
              <a:t>        </a:t>
            </a:r>
            <a:r>
              <a:rPr lang="en-GB" sz="1400" dirty="0" err="1">
                <a:solidFill>
                  <a:srgbClr val="ED94FF"/>
                </a:solidFill>
              </a:rPr>
              <a:t>android</a:t>
            </a:r>
            <a:r>
              <a:rPr lang="en-GB" sz="1400" dirty="0" err="1">
                <a:solidFill>
                  <a:srgbClr val="FFFFFF"/>
                </a:solidFill>
              </a:rPr>
              <a:t>:label</a:t>
            </a:r>
            <a:r>
              <a:rPr lang="en-GB" sz="1400" dirty="0">
                <a:solidFill>
                  <a:srgbClr val="54B33E"/>
                </a:solidFill>
              </a:rPr>
              <a:t>="@string/</a:t>
            </a:r>
            <a:r>
              <a:rPr lang="en-GB" sz="1400" dirty="0" err="1">
                <a:solidFill>
                  <a:srgbClr val="54B33E"/>
                </a:solidFill>
              </a:rPr>
              <a:t>app_name</a:t>
            </a:r>
            <a:r>
              <a:rPr lang="en-GB" sz="1400" dirty="0">
                <a:solidFill>
                  <a:srgbClr val="54B33E"/>
                </a:solidFill>
              </a:rPr>
              <a:t>"</a:t>
            </a:r>
            <a:br>
              <a:rPr lang="en-GB" sz="1400" dirty="0">
                <a:solidFill>
                  <a:srgbClr val="54B33E"/>
                </a:solidFill>
              </a:rPr>
            </a:br>
            <a:r>
              <a:rPr lang="en-GB" sz="1400" dirty="0">
                <a:solidFill>
                  <a:srgbClr val="54B33E"/>
                </a:solidFill>
              </a:rPr>
              <a:t>        </a:t>
            </a:r>
            <a:r>
              <a:rPr lang="en-GB" sz="1400" dirty="0" err="1">
                <a:solidFill>
                  <a:srgbClr val="ED94FF"/>
                </a:solidFill>
              </a:rPr>
              <a:t>android</a:t>
            </a:r>
            <a:r>
              <a:rPr lang="en-GB" sz="1400" dirty="0" err="1">
                <a:solidFill>
                  <a:srgbClr val="FFFFFF"/>
                </a:solidFill>
              </a:rPr>
              <a:t>:roundIcon</a:t>
            </a:r>
            <a:r>
              <a:rPr lang="en-GB" sz="1400" dirty="0">
                <a:solidFill>
                  <a:srgbClr val="54B33E"/>
                </a:solidFill>
              </a:rPr>
              <a:t>="@mipmap/</a:t>
            </a:r>
            <a:r>
              <a:rPr lang="en-GB" sz="1400" dirty="0" err="1">
                <a:solidFill>
                  <a:srgbClr val="54B33E"/>
                </a:solidFill>
              </a:rPr>
              <a:t>ic_launcher_round</a:t>
            </a:r>
            <a:r>
              <a:rPr lang="en-GB" sz="1400" dirty="0">
                <a:solidFill>
                  <a:srgbClr val="54B33E"/>
                </a:solidFill>
              </a:rPr>
              <a:t>"</a:t>
            </a:r>
            <a:br>
              <a:rPr lang="en-GB" sz="1400" dirty="0">
                <a:solidFill>
                  <a:srgbClr val="54B33E"/>
                </a:solidFill>
              </a:rPr>
            </a:br>
            <a:r>
              <a:rPr lang="en-GB" sz="1400" dirty="0">
                <a:solidFill>
                  <a:srgbClr val="54B33E"/>
                </a:solidFill>
              </a:rPr>
              <a:t>        </a:t>
            </a:r>
            <a:r>
              <a:rPr lang="en-GB" sz="1400" dirty="0" err="1">
                <a:solidFill>
                  <a:srgbClr val="ED94FF"/>
                </a:solidFill>
              </a:rPr>
              <a:t>android</a:t>
            </a:r>
            <a:r>
              <a:rPr lang="en-GB" sz="1400" dirty="0" err="1">
                <a:solidFill>
                  <a:srgbClr val="FFFFFF"/>
                </a:solidFill>
              </a:rPr>
              <a:t>:supportsRtl</a:t>
            </a:r>
            <a:r>
              <a:rPr lang="en-GB" sz="1400" dirty="0">
                <a:solidFill>
                  <a:srgbClr val="54B33E"/>
                </a:solidFill>
              </a:rPr>
              <a:t>="true"</a:t>
            </a:r>
            <a:br>
              <a:rPr lang="en-GB" sz="1400" dirty="0">
                <a:solidFill>
                  <a:srgbClr val="54B33E"/>
                </a:solidFill>
              </a:rPr>
            </a:br>
            <a:r>
              <a:rPr lang="en-GB" sz="1400" dirty="0">
                <a:solidFill>
                  <a:srgbClr val="54B33E"/>
                </a:solidFill>
              </a:rPr>
              <a:t>        </a:t>
            </a:r>
            <a:r>
              <a:rPr lang="en-GB" sz="1400" dirty="0" err="1">
                <a:solidFill>
                  <a:srgbClr val="ED94FF"/>
                </a:solidFill>
              </a:rPr>
              <a:t>android</a:t>
            </a:r>
            <a:r>
              <a:rPr lang="en-GB" sz="1400" dirty="0" err="1">
                <a:solidFill>
                  <a:srgbClr val="FFFFFF"/>
                </a:solidFill>
              </a:rPr>
              <a:t>:theme</a:t>
            </a:r>
            <a:r>
              <a:rPr lang="en-GB" sz="1400" dirty="0">
                <a:solidFill>
                  <a:srgbClr val="54B33E"/>
                </a:solidFill>
              </a:rPr>
              <a:t>="@style/</a:t>
            </a:r>
            <a:r>
              <a:rPr lang="en-GB" sz="1400" dirty="0" err="1">
                <a:solidFill>
                  <a:srgbClr val="54B33E"/>
                </a:solidFill>
              </a:rPr>
              <a:t>AppTheme</a:t>
            </a:r>
            <a:r>
              <a:rPr lang="en-GB" sz="1400" dirty="0">
                <a:solidFill>
                  <a:srgbClr val="54B33E"/>
                </a:solidFill>
              </a:rPr>
              <a:t>"</a:t>
            </a:r>
            <a:r>
              <a:rPr lang="en-GB" sz="1400" dirty="0">
                <a:solidFill>
                  <a:srgbClr val="E8BF6A"/>
                </a:solidFill>
              </a:rPr>
              <a:t>&gt;</a:t>
            </a:r>
            <a:br>
              <a:rPr lang="en-GB" sz="1400" dirty="0">
                <a:solidFill>
                  <a:srgbClr val="E8BF6A"/>
                </a:solidFill>
              </a:rPr>
            </a:br>
            <a:r>
              <a:rPr lang="en-GB" sz="1400" dirty="0">
                <a:solidFill>
                  <a:srgbClr val="E8BF6A"/>
                </a:solidFill>
              </a:rPr>
              <a:t>        &lt;activity </a:t>
            </a:r>
            <a:r>
              <a:rPr lang="en-GB" sz="1400" dirty="0" err="1">
                <a:solidFill>
                  <a:srgbClr val="ED94FF"/>
                </a:solidFill>
              </a:rPr>
              <a:t>android</a:t>
            </a:r>
            <a:r>
              <a:rPr lang="en-GB" sz="1400" dirty="0" err="1">
                <a:solidFill>
                  <a:srgbClr val="FFFFFF"/>
                </a:solidFill>
              </a:rPr>
              <a:t>:name</a:t>
            </a:r>
            <a:r>
              <a:rPr lang="en-GB" sz="1400" dirty="0">
                <a:solidFill>
                  <a:srgbClr val="54B33E"/>
                </a:solidFill>
              </a:rPr>
              <a:t>=".</a:t>
            </a:r>
            <a:r>
              <a:rPr lang="en-GB" sz="1400" dirty="0" err="1">
                <a:solidFill>
                  <a:srgbClr val="54B33E"/>
                </a:solidFill>
              </a:rPr>
              <a:t>MainActivity</a:t>
            </a:r>
            <a:r>
              <a:rPr lang="en-GB" sz="1400" dirty="0">
                <a:solidFill>
                  <a:srgbClr val="54B33E"/>
                </a:solidFill>
              </a:rPr>
              <a:t>"</a:t>
            </a:r>
            <a:r>
              <a:rPr lang="en-GB" sz="1400" dirty="0">
                <a:solidFill>
                  <a:srgbClr val="E8BF6A"/>
                </a:solidFill>
              </a:rPr>
              <a:t>&gt;</a:t>
            </a:r>
            <a:br>
              <a:rPr lang="en-GB" sz="1400" dirty="0">
                <a:solidFill>
                  <a:srgbClr val="E8BF6A"/>
                </a:solidFill>
              </a:rPr>
            </a:br>
            <a:r>
              <a:rPr lang="en-GB" sz="1400" dirty="0">
                <a:solidFill>
                  <a:srgbClr val="E8BF6A"/>
                </a:solidFill>
              </a:rPr>
              <a:t>            &lt;intent-filter&gt;</a:t>
            </a:r>
            <a:br>
              <a:rPr lang="en-GB" sz="1400" dirty="0">
                <a:solidFill>
                  <a:srgbClr val="E8BF6A"/>
                </a:solidFill>
              </a:rPr>
            </a:br>
            <a:r>
              <a:rPr lang="en-GB" sz="1400" dirty="0">
                <a:solidFill>
                  <a:srgbClr val="E8BF6A"/>
                </a:solidFill>
              </a:rPr>
              <a:t>                &lt;action </a:t>
            </a:r>
            <a:r>
              <a:rPr lang="en-GB" sz="1400" dirty="0" err="1">
                <a:solidFill>
                  <a:srgbClr val="ED94FF"/>
                </a:solidFill>
              </a:rPr>
              <a:t>android</a:t>
            </a:r>
            <a:r>
              <a:rPr lang="en-GB" sz="1400" dirty="0" err="1">
                <a:solidFill>
                  <a:srgbClr val="FFFFFF"/>
                </a:solidFill>
              </a:rPr>
              <a:t>:name</a:t>
            </a:r>
            <a:r>
              <a:rPr lang="en-GB" sz="1400" dirty="0">
                <a:solidFill>
                  <a:srgbClr val="54B33E"/>
                </a:solidFill>
              </a:rPr>
              <a:t>="</a:t>
            </a:r>
            <a:r>
              <a:rPr lang="en-GB" sz="1400" dirty="0" err="1">
                <a:solidFill>
                  <a:srgbClr val="54B33E"/>
                </a:solidFill>
              </a:rPr>
              <a:t>android.intent.action.MAIN</a:t>
            </a:r>
            <a:r>
              <a:rPr lang="en-GB" sz="1400" dirty="0">
                <a:solidFill>
                  <a:srgbClr val="54B33E"/>
                </a:solidFill>
              </a:rPr>
              <a:t>" </a:t>
            </a:r>
            <a:r>
              <a:rPr lang="en-GB" sz="1400" dirty="0">
                <a:solidFill>
                  <a:srgbClr val="E8BF6A"/>
                </a:solidFill>
              </a:rPr>
              <a:t>/&gt;</a:t>
            </a:r>
            <a:br>
              <a:rPr lang="en-GB" sz="1400" dirty="0">
                <a:solidFill>
                  <a:srgbClr val="E8BF6A"/>
                </a:solidFill>
              </a:rPr>
            </a:br>
            <a:br>
              <a:rPr lang="en-GB" sz="1400" dirty="0">
                <a:solidFill>
                  <a:srgbClr val="E8BF6A"/>
                </a:solidFill>
              </a:rPr>
            </a:br>
            <a:r>
              <a:rPr lang="en-GB" sz="1400" dirty="0">
                <a:solidFill>
                  <a:srgbClr val="E8BF6A"/>
                </a:solidFill>
              </a:rPr>
              <a:t>                &lt;category </a:t>
            </a:r>
            <a:r>
              <a:rPr lang="en-GB" sz="1400" dirty="0" err="1">
                <a:solidFill>
                  <a:srgbClr val="ED94FF"/>
                </a:solidFill>
              </a:rPr>
              <a:t>android</a:t>
            </a:r>
            <a:r>
              <a:rPr lang="en-GB" sz="1400" dirty="0" err="1">
                <a:solidFill>
                  <a:srgbClr val="FFFFFF"/>
                </a:solidFill>
              </a:rPr>
              <a:t>:name</a:t>
            </a:r>
            <a:r>
              <a:rPr lang="en-GB" sz="1400" dirty="0">
                <a:solidFill>
                  <a:srgbClr val="54B33E"/>
                </a:solidFill>
              </a:rPr>
              <a:t>="</a:t>
            </a:r>
            <a:r>
              <a:rPr lang="en-GB" sz="1400" dirty="0" err="1">
                <a:solidFill>
                  <a:srgbClr val="54B33E"/>
                </a:solidFill>
              </a:rPr>
              <a:t>android.intent.category.LAUNCHER</a:t>
            </a:r>
            <a:r>
              <a:rPr lang="en-GB" sz="1400" dirty="0">
                <a:solidFill>
                  <a:srgbClr val="54B33E"/>
                </a:solidFill>
              </a:rPr>
              <a:t>" </a:t>
            </a:r>
            <a:r>
              <a:rPr lang="en-GB" sz="1400" dirty="0">
                <a:solidFill>
                  <a:srgbClr val="E8BF6A"/>
                </a:solidFill>
              </a:rPr>
              <a:t>/&gt;</a:t>
            </a:r>
            <a:br>
              <a:rPr lang="en-GB" sz="1400" dirty="0">
                <a:solidFill>
                  <a:srgbClr val="E8BF6A"/>
                </a:solidFill>
              </a:rPr>
            </a:br>
            <a:r>
              <a:rPr lang="en-GB" sz="1400" dirty="0">
                <a:solidFill>
                  <a:srgbClr val="E8BF6A"/>
                </a:solidFill>
              </a:rPr>
              <a:t>            &lt;/intent-filter&gt;</a:t>
            </a:r>
            <a:br>
              <a:rPr lang="en-GB" sz="1400" dirty="0">
                <a:solidFill>
                  <a:srgbClr val="E8BF6A"/>
                </a:solidFill>
              </a:rPr>
            </a:br>
            <a:r>
              <a:rPr lang="en-GB" sz="1400" dirty="0">
                <a:solidFill>
                  <a:srgbClr val="E8BF6A"/>
                </a:solidFill>
              </a:rPr>
              <a:t>        &lt;/activity&gt;</a:t>
            </a:r>
            <a:br>
              <a:rPr lang="en-GB" sz="1400" dirty="0">
                <a:solidFill>
                  <a:srgbClr val="E8BF6A"/>
                </a:solidFill>
              </a:rPr>
            </a:br>
            <a:r>
              <a:rPr lang="en-GB" sz="1400" dirty="0">
                <a:solidFill>
                  <a:srgbClr val="E8BF6A"/>
                </a:solidFill>
              </a:rPr>
              <a:t>    &lt;/application&gt;</a:t>
            </a:r>
            <a:br>
              <a:rPr lang="en-GB" sz="1400" dirty="0">
                <a:solidFill>
                  <a:srgbClr val="E8BF6A"/>
                </a:solidFill>
              </a:rPr>
            </a:br>
            <a:br>
              <a:rPr lang="en-GB" sz="1400" dirty="0">
                <a:solidFill>
                  <a:srgbClr val="E8BF6A"/>
                </a:solidFill>
              </a:rPr>
            </a:br>
            <a:r>
              <a:rPr lang="en-GB" sz="1400" dirty="0">
                <a:solidFill>
                  <a:srgbClr val="E8BF6A"/>
                </a:solidFill>
              </a:rPr>
              <a:t>&lt;/manifest&gt;</a:t>
            </a:r>
            <a:endParaRPr kumimoji="0" lang="et-EE" altLang="et-EE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028402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Android – code</a:t>
            </a:r>
            <a:br>
              <a:rPr lang="en-US" dirty="0"/>
            </a:br>
            <a:r>
              <a:rPr lang="en-US" dirty="0" err="1"/>
              <a:t>MainActivity.kt</a:t>
            </a:r>
            <a:endParaRPr lang="et-E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11</a:t>
            </a:fld>
            <a:endParaRPr lang="en-US" dirty="0"/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774550" y="2407244"/>
            <a:ext cx="9499003" cy="3693319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GB" dirty="0">
                <a:solidFill>
                  <a:srgbClr val="ED864A"/>
                </a:solidFill>
              </a:rPr>
              <a:t>package </a:t>
            </a:r>
            <a:r>
              <a:rPr lang="en-GB" dirty="0"/>
              <a:t>ee.taltech.akaver.test20_01</a:t>
            </a:r>
            <a:br>
              <a:rPr lang="en-GB" dirty="0"/>
            </a:br>
            <a:br>
              <a:rPr lang="en-GB" dirty="0"/>
            </a:br>
            <a:r>
              <a:rPr lang="en-GB" dirty="0">
                <a:solidFill>
                  <a:srgbClr val="ED864A"/>
                </a:solidFill>
              </a:rPr>
              <a:t>import </a:t>
            </a:r>
            <a:r>
              <a:rPr lang="en-GB" dirty="0" err="1"/>
              <a:t>androidx.appcompat.app.</a:t>
            </a:r>
            <a:r>
              <a:rPr lang="en-GB" dirty="0" err="1">
                <a:solidFill>
                  <a:srgbClr val="FFFFFF"/>
                </a:solidFill>
              </a:rPr>
              <a:t>AppCompatActivity</a:t>
            </a:r>
            <a:br>
              <a:rPr lang="en-GB" dirty="0">
                <a:solidFill>
                  <a:srgbClr val="FFFFFF"/>
                </a:solidFill>
              </a:rPr>
            </a:br>
            <a:r>
              <a:rPr lang="en-GB" dirty="0">
                <a:solidFill>
                  <a:srgbClr val="ED864A"/>
                </a:solidFill>
              </a:rPr>
              <a:t>import </a:t>
            </a:r>
            <a:r>
              <a:rPr lang="en-GB" dirty="0" err="1"/>
              <a:t>android.os.</a:t>
            </a:r>
            <a:r>
              <a:rPr lang="en-GB" dirty="0" err="1">
                <a:solidFill>
                  <a:srgbClr val="FFFFFF"/>
                </a:solidFill>
              </a:rPr>
              <a:t>Bundle</a:t>
            </a:r>
            <a:br>
              <a:rPr lang="en-GB" dirty="0">
                <a:solidFill>
                  <a:srgbClr val="FFFFFF"/>
                </a:solidFill>
              </a:rPr>
            </a:br>
            <a:br>
              <a:rPr lang="en-GB" dirty="0">
                <a:solidFill>
                  <a:srgbClr val="FFFFFF"/>
                </a:solidFill>
              </a:rPr>
            </a:br>
            <a:r>
              <a:rPr lang="en-GB" dirty="0">
                <a:solidFill>
                  <a:srgbClr val="ED864A"/>
                </a:solidFill>
              </a:rPr>
              <a:t>class </a:t>
            </a:r>
            <a:r>
              <a:rPr lang="en-GB" dirty="0" err="1">
                <a:solidFill>
                  <a:srgbClr val="FFFFFF"/>
                </a:solidFill>
              </a:rPr>
              <a:t>MainActivity</a:t>
            </a:r>
            <a:r>
              <a:rPr lang="en-GB" dirty="0">
                <a:solidFill>
                  <a:srgbClr val="FFFFFF"/>
                </a:solidFill>
              </a:rPr>
              <a:t> </a:t>
            </a:r>
            <a:r>
              <a:rPr lang="en-GB" dirty="0"/>
              <a:t>: </a:t>
            </a:r>
            <a:r>
              <a:rPr lang="en-GB" dirty="0" err="1"/>
              <a:t>AppCompatActivity</a:t>
            </a:r>
            <a:r>
              <a:rPr lang="en-GB" dirty="0"/>
              <a:t>() {</a:t>
            </a:r>
            <a:br>
              <a:rPr lang="en-GB" dirty="0"/>
            </a:br>
            <a:br>
              <a:rPr lang="en-GB" dirty="0"/>
            </a:br>
            <a:r>
              <a:rPr lang="en-GB" dirty="0"/>
              <a:t>    </a:t>
            </a:r>
            <a:r>
              <a:rPr lang="en-GB" dirty="0">
                <a:solidFill>
                  <a:srgbClr val="ED864A"/>
                </a:solidFill>
              </a:rPr>
              <a:t>override fun </a:t>
            </a:r>
            <a:r>
              <a:rPr lang="en-GB" dirty="0" err="1">
                <a:solidFill>
                  <a:srgbClr val="FFCF40"/>
                </a:solidFill>
              </a:rPr>
              <a:t>onCreate</a:t>
            </a:r>
            <a:r>
              <a:rPr lang="en-GB" dirty="0"/>
              <a:t>(</a:t>
            </a:r>
            <a:r>
              <a:rPr lang="en-GB" dirty="0" err="1">
                <a:solidFill>
                  <a:srgbClr val="FFFFFF"/>
                </a:solidFill>
              </a:rPr>
              <a:t>savedInstanceState</a:t>
            </a:r>
            <a:r>
              <a:rPr lang="en-GB" dirty="0"/>
              <a:t>: </a:t>
            </a:r>
            <a:r>
              <a:rPr lang="en-GB" dirty="0">
                <a:solidFill>
                  <a:srgbClr val="FFFFFF"/>
                </a:solidFill>
              </a:rPr>
              <a:t>Bundle</a:t>
            </a:r>
            <a:r>
              <a:rPr lang="en-GB" dirty="0"/>
              <a:t>?) {</a:t>
            </a:r>
            <a:br>
              <a:rPr lang="en-GB" dirty="0"/>
            </a:br>
            <a:r>
              <a:rPr lang="en-GB" dirty="0"/>
              <a:t>        </a:t>
            </a:r>
            <a:r>
              <a:rPr lang="en-GB" dirty="0" err="1">
                <a:solidFill>
                  <a:srgbClr val="ED864A"/>
                </a:solidFill>
              </a:rPr>
              <a:t>super</a:t>
            </a:r>
            <a:r>
              <a:rPr lang="en-GB" dirty="0" err="1"/>
              <a:t>.onCreate</a:t>
            </a:r>
            <a:r>
              <a:rPr lang="en-GB" dirty="0"/>
              <a:t>(</a:t>
            </a:r>
            <a:r>
              <a:rPr lang="en-GB" dirty="0" err="1">
                <a:solidFill>
                  <a:srgbClr val="FFFFFF"/>
                </a:solidFill>
              </a:rPr>
              <a:t>savedInstanceState</a:t>
            </a:r>
            <a:r>
              <a:rPr lang="en-GB" dirty="0"/>
              <a:t>)</a:t>
            </a:r>
            <a:br>
              <a:rPr lang="en-GB" dirty="0"/>
            </a:br>
            <a:r>
              <a:rPr lang="en-GB" dirty="0"/>
              <a:t>        </a:t>
            </a:r>
            <a:r>
              <a:rPr lang="en-GB" dirty="0" err="1"/>
              <a:t>setContentView</a:t>
            </a:r>
            <a:r>
              <a:rPr lang="en-GB" dirty="0"/>
              <a:t>(</a:t>
            </a:r>
            <a:r>
              <a:rPr lang="en-GB" dirty="0" err="1">
                <a:solidFill>
                  <a:srgbClr val="FFFFFF"/>
                </a:solidFill>
              </a:rPr>
              <a:t>R</a:t>
            </a:r>
            <a:r>
              <a:rPr lang="en-GB" dirty="0" err="1"/>
              <a:t>.</a:t>
            </a:r>
            <a:r>
              <a:rPr lang="en-GB" dirty="0" err="1">
                <a:solidFill>
                  <a:srgbClr val="FFFFFF"/>
                </a:solidFill>
              </a:rPr>
              <a:t>layout</a:t>
            </a:r>
            <a:r>
              <a:rPr lang="en-GB" dirty="0" err="1"/>
              <a:t>.</a:t>
            </a:r>
            <a:r>
              <a:rPr lang="en-GB" i="1" dirty="0" err="1">
                <a:solidFill>
                  <a:srgbClr val="ED94FF"/>
                </a:solidFill>
              </a:rPr>
              <a:t>activity_main</a:t>
            </a:r>
            <a:r>
              <a:rPr lang="en-GB" dirty="0"/>
              <a:t>)</a:t>
            </a:r>
            <a:br>
              <a:rPr lang="en-GB" dirty="0"/>
            </a:br>
            <a:r>
              <a:rPr lang="en-GB" dirty="0"/>
              <a:t>    }</a:t>
            </a:r>
            <a:br>
              <a:rPr lang="en-GB" dirty="0"/>
            </a:br>
            <a:r>
              <a:rPr lang="en-GB" dirty="0"/>
              <a:t>}</a:t>
            </a:r>
            <a:br>
              <a:rPr lang="en-GB" dirty="0"/>
            </a:br>
            <a:endParaRPr kumimoji="0" lang="et-EE" altLang="et-EE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755339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11134298" cy="2023504"/>
          </a:xfrm>
        </p:spPr>
        <p:txBody>
          <a:bodyPr/>
          <a:lstStyle/>
          <a:p>
            <a:r>
              <a:rPr lang="en-US" dirty="0"/>
              <a:t>Android – Layout - Resource files</a:t>
            </a:r>
            <a:br>
              <a:rPr lang="en-US" dirty="0"/>
            </a:br>
            <a:r>
              <a:rPr lang="en-US" dirty="0" err="1"/>
              <a:t>activity_main.xml</a:t>
            </a:r>
            <a:endParaRPr lang="et-E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12</a:t>
            </a:fld>
            <a:endParaRPr lang="en-US" dirty="0"/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420201" y="2243005"/>
            <a:ext cx="6959545" cy="4185761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GB" sz="1400" dirty="0">
                <a:solidFill>
                  <a:srgbClr val="E8BF6A"/>
                </a:solidFill>
              </a:rPr>
              <a:t>&lt;?</a:t>
            </a:r>
            <a:r>
              <a:rPr lang="en-GB" sz="1400" dirty="0">
                <a:solidFill>
                  <a:srgbClr val="FFFFFF"/>
                </a:solidFill>
              </a:rPr>
              <a:t>xml version</a:t>
            </a:r>
            <a:r>
              <a:rPr lang="en-GB" sz="1400" dirty="0">
                <a:solidFill>
                  <a:srgbClr val="54B33E"/>
                </a:solidFill>
              </a:rPr>
              <a:t>="1.0" </a:t>
            </a:r>
            <a:r>
              <a:rPr lang="en-GB" sz="1400" dirty="0">
                <a:solidFill>
                  <a:srgbClr val="FFFFFF"/>
                </a:solidFill>
              </a:rPr>
              <a:t>encoding</a:t>
            </a:r>
            <a:r>
              <a:rPr lang="en-GB" sz="1400" dirty="0">
                <a:solidFill>
                  <a:srgbClr val="54B33E"/>
                </a:solidFill>
              </a:rPr>
              <a:t>="utf-8"</a:t>
            </a:r>
            <a:r>
              <a:rPr lang="en-GB" sz="1400" dirty="0">
                <a:solidFill>
                  <a:srgbClr val="E8BF6A"/>
                </a:solidFill>
              </a:rPr>
              <a:t>?&gt;</a:t>
            </a:r>
            <a:br>
              <a:rPr lang="en-GB" sz="1400" dirty="0">
                <a:solidFill>
                  <a:srgbClr val="E8BF6A"/>
                </a:solidFill>
              </a:rPr>
            </a:br>
            <a:r>
              <a:rPr lang="en-GB" sz="1400" dirty="0">
                <a:solidFill>
                  <a:srgbClr val="E8BF6A"/>
                </a:solidFill>
              </a:rPr>
              <a:t>&lt;</a:t>
            </a:r>
            <a:r>
              <a:rPr lang="en-GB" sz="1400" dirty="0" err="1">
                <a:solidFill>
                  <a:srgbClr val="E8BF6A"/>
                </a:solidFill>
              </a:rPr>
              <a:t>androidx.constraintlayout.widget.ConstraintLayout</a:t>
            </a:r>
            <a:r>
              <a:rPr lang="en-GB" sz="1400" dirty="0">
                <a:solidFill>
                  <a:srgbClr val="E8BF6A"/>
                </a:solidFill>
              </a:rPr>
              <a:t> </a:t>
            </a:r>
            <a:r>
              <a:rPr lang="en-GB" sz="1400" dirty="0" err="1">
                <a:solidFill>
                  <a:srgbClr val="FFFFFF"/>
                </a:solidFill>
              </a:rPr>
              <a:t>xmlns:</a:t>
            </a:r>
            <a:r>
              <a:rPr lang="en-GB" sz="1400" dirty="0" err="1">
                <a:solidFill>
                  <a:srgbClr val="ED94FF"/>
                </a:solidFill>
              </a:rPr>
              <a:t>android</a:t>
            </a:r>
            <a:r>
              <a:rPr lang="en-GB" sz="1400" dirty="0">
                <a:solidFill>
                  <a:srgbClr val="54B33E"/>
                </a:solidFill>
              </a:rPr>
              <a:t>="http://</a:t>
            </a:r>
            <a:r>
              <a:rPr lang="en-GB" sz="1400" dirty="0" err="1">
                <a:solidFill>
                  <a:srgbClr val="54B33E"/>
                </a:solidFill>
              </a:rPr>
              <a:t>schemas.android.com</a:t>
            </a:r>
            <a:r>
              <a:rPr lang="en-GB" sz="1400" dirty="0">
                <a:solidFill>
                  <a:srgbClr val="54B33E"/>
                </a:solidFill>
              </a:rPr>
              <a:t>/</a:t>
            </a:r>
            <a:r>
              <a:rPr lang="en-GB" sz="1400" dirty="0" err="1">
                <a:solidFill>
                  <a:srgbClr val="54B33E"/>
                </a:solidFill>
              </a:rPr>
              <a:t>apk</a:t>
            </a:r>
            <a:r>
              <a:rPr lang="en-GB" sz="1400" dirty="0">
                <a:solidFill>
                  <a:srgbClr val="54B33E"/>
                </a:solidFill>
              </a:rPr>
              <a:t>/res/android"</a:t>
            </a:r>
            <a:br>
              <a:rPr lang="en-GB" sz="1400" dirty="0">
                <a:solidFill>
                  <a:srgbClr val="54B33E"/>
                </a:solidFill>
              </a:rPr>
            </a:br>
            <a:r>
              <a:rPr lang="en-GB" sz="1400" dirty="0">
                <a:solidFill>
                  <a:srgbClr val="54B33E"/>
                </a:solidFill>
              </a:rPr>
              <a:t>    </a:t>
            </a:r>
            <a:r>
              <a:rPr lang="en-GB" sz="1400" dirty="0" err="1">
                <a:solidFill>
                  <a:srgbClr val="FFFFFF"/>
                </a:solidFill>
              </a:rPr>
              <a:t>xmlns:</a:t>
            </a:r>
            <a:r>
              <a:rPr lang="en-GB" sz="1400" dirty="0" err="1">
                <a:solidFill>
                  <a:srgbClr val="ED94FF"/>
                </a:solidFill>
              </a:rPr>
              <a:t>app</a:t>
            </a:r>
            <a:r>
              <a:rPr lang="en-GB" sz="1400" dirty="0">
                <a:solidFill>
                  <a:srgbClr val="54B33E"/>
                </a:solidFill>
              </a:rPr>
              <a:t>="http://</a:t>
            </a:r>
            <a:r>
              <a:rPr lang="en-GB" sz="1400" dirty="0" err="1">
                <a:solidFill>
                  <a:srgbClr val="54B33E"/>
                </a:solidFill>
              </a:rPr>
              <a:t>schemas.android.com</a:t>
            </a:r>
            <a:r>
              <a:rPr lang="en-GB" sz="1400" dirty="0">
                <a:solidFill>
                  <a:srgbClr val="54B33E"/>
                </a:solidFill>
              </a:rPr>
              <a:t>/</a:t>
            </a:r>
            <a:r>
              <a:rPr lang="en-GB" sz="1400" dirty="0" err="1">
                <a:solidFill>
                  <a:srgbClr val="54B33E"/>
                </a:solidFill>
              </a:rPr>
              <a:t>apk</a:t>
            </a:r>
            <a:r>
              <a:rPr lang="en-GB" sz="1400" dirty="0">
                <a:solidFill>
                  <a:srgbClr val="54B33E"/>
                </a:solidFill>
              </a:rPr>
              <a:t>/res-auto"</a:t>
            </a:r>
            <a:br>
              <a:rPr lang="en-GB" sz="1400" dirty="0">
                <a:solidFill>
                  <a:srgbClr val="54B33E"/>
                </a:solidFill>
              </a:rPr>
            </a:br>
            <a:r>
              <a:rPr lang="en-GB" sz="1400" dirty="0">
                <a:solidFill>
                  <a:srgbClr val="54B33E"/>
                </a:solidFill>
              </a:rPr>
              <a:t>    </a:t>
            </a:r>
            <a:r>
              <a:rPr lang="en-GB" sz="1400" dirty="0" err="1">
                <a:solidFill>
                  <a:srgbClr val="FFFFFF"/>
                </a:solidFill>
              </a:rPr>
              <a:t>xmlns:</a:t>
            </a:r>
            <a:r>
              <a:rPr lang="en-GB" sz="1400" dirty="0" err="1">
                <a:solidFill>
                  <a:srgbClr val="ED94FF"/>
                </a:solidFill>
              </a:rPr>
              <a:t>tools</a:t>
            </a:r>
            <a:r>
              <a:rPr lang="en-GB" sz="1400" dirty="0">
                <a:solidFill>
                  <a:srgbClr val="54B33E"/>
                </a:solidFill>
              </a:rPr>
              <a:t>="http://</a:t>
            </a:r>
            <a:r>
              <a:rPr lang="en-GB" sz="1400" dirty="0" err="1">
                <a:solidFill>
                  <a:srgbClr val="54B33E"/>
                </a:solidFill>
              </a:rPr>
              <a:t>schemas.android.com</a:t>
            </a:r>
            <a:r>
              <a:rPr lang="en-GB" sz="1400" dirty="0">
                <a:solidFill>
                  <a:srgbClr val="54B33E"/>
                </a:solidFill>
              </a:rPr>
              <a:t>/tools"</a:t>
            </a:r>
            <a:br>
              <a:rPr lang="en-GB" sz="1400" dirty="0">
                <a:solidFill>
                  <a:srgbClr val="54B33E"/>
                </a:solidFill>
              </a:rPr>
            </a:br>
            <a:r>
              <a:rPr lang="en-GB" sz="1400" dirty="0">
                <a:solidFill>
                  <a:srgbClr val="54B33E"/>
                </a:solidFill>
              </a:rPr>
              <a:t>    </a:t>
            </a:r>
            <a:r>
              <a:rPr lang="en-GB" sz="1400" dirty="0" err="1">
                <a:solidFill>
                  <a:srgbClr val="ED94FF"/>
                </a:solidFill>
              </a:rPr>
              <a:t>android</a:t>
            </a:r>
            <a:r>
              <a:rPr lang="en-GB" sz="1400" dirty="0" err="1">
                <a:solidFill>
                  <a:srgbClr val="FFFFFF"/>
                </a:solidFill>
              </a:rPr>
              <a:t>:layout_width</a:t>
            </a:r>
            <a:r>
              <a:rPr lang="en-GB" sz="1400" dirty="0">
                <a:solidFill>
                  <a:srgbClr val="54B33E"/>
                </a:solidFill>
              </a:rPr>
              <a:t>="</a:t>
            </a:r>
            <a:r>
              <a:rPr lang="en-GB" sz="1400" dirty="0" err="1">
                <a:solidFill>
                  <a:srgbClr val="54B33E"/>
                </a:solidFill>
              </a:rPr>
              <a:t>match_parent</a:t>
            </a:r>
            <a:r>
              <a:rPr lang="en-GB" sz="1400" dirty="0">
                <a:solidFill>
                  <a:srgbClr val="54B33E"/>
                </a:solidFill>
              </a:rPr>
              <a:t>"</a:t>
            </a:r>
            <a:br>
              <a:rPr lang="en-GB" sz="1400" dirty="0">
                <a:solidFill>
                  <a:srgbClr val="54B33E"/>
                </a:solidFill>
              </a:rPr>
            </a:br>
            <a:r>
              <a:rPr lang="en-GB" sz="1400" dirty="0">
                <a:solidFill>
                  <a:srgbClr val="54B33E"/>
                </a:solidFill>
              </a:rPr>
              <a:t>    </a:t>
            </a:r>
            <a:r>
              <a:rPr lang="en-GB" sz="1400" dirty="0" err="1">
                <a:solidFill>
                  <a:srgbClr val="ED94FF"/>
                </a:solidFill>
              </a:rPr>
              <a:t>android</a:t>
            </a:r>
            <a:r>
              <a:rPr lang="en-GB" sz="1400" dirty="0" err="1">
                <a:solidFill>
                  <a:srgbClr val="FFFFFF"/>
                </a:solidFill>
              </a:rPr>
              <a:t>:layout_height</a:t>
            </a:r>
            <a:r>
              <a:rPr lang="en-GB" sz="1400" dirty="0">
                <a:solidFill>
                  <a:srgbClr val="54B33E"/>
                </a:solidFill>
              </a:rPr>
              <a:t>="</a:t>
            </a:r>
            <a:r>
              <a:rPr lang="en-GB" sz="1400" dirty="0" err="1">
                <a:solidFill>
                  <a:srgbClr val="54B33E"/>
                </a:solidFill>
              </a:rPr>
              <a:t>match_parent</a:t>
            </a:r>
            <a:r>
              <a:rPr lang="en-GB" sz="1400" dirty="0">
                <a:solidFill>
                  <a:srgbClr val="54B33E"/>
                </a:solidFill>
              </a:rPr>
              <a:t>"</a:t>
            </a:r>
            <a:br>
              <a:rPr lang="en-GB" sz="1400" dirty="0">
                <a:solidFill>
                  <a:srgbClr val="54B33E"/>
                </a:solidFill>
              </a:rPr>
            </a:br>
            <a:r>
              <a:rPr lang="en-GB" sz="1400" dirty="0">
                <a:solidFill>
                  <a:srgbClr val="54B33E"/>
                </a:solidFill>
              </a:rPr>
              <a:t>    </a:t>
            </a:r>
            <a:r>
              <a:rPr lang="en-GB" sz="1400" dirty="0" err="1">
                <a:solidFill>
                  <a:srgbClr val="ED94FF"/>
                </a:solidFill>
              </a:rPr>
              <a:t>tools</a:t>
            </a:r>
            <a:r>
              <a:rPr lang="en-GB" sz="1400" dirty="0" err="1">
                <a:solidFill>
                  <a:srgbClr val="FFFFFF"/>
                </a:solidFill>
              </a:rPr>
              <a:t>:context</a:t>
            </a:r>
            <a:r>
              <a:rPr lang="en-GB" sz="1400" dirty="0">
                <a:solidFill>
                  <a:srgbClr val="54B33E"/>
                </a:solidFill>
              </a:rPr>
              <a:t>=".</a:t>
            </a:r>
            <a:r>
              <a:rPr lang="en-GB" sz="1400" dirty="0" err="1">
                <a:solidFill>
                  <a:srgbClr val="54B33E"/>
                </a:solidFill>
              </a:rPr>
              <a:t>MainActivity</a:t>
            </a:r>
            <a:r>
              <a:rPr lang="en-GB" sz="1400" dirty="0">
                <a:solidFill>
                  <a:srgbClr val="54B33E"/>
                </a:solidFill>
              </a:rPr>
              <a:t>"</a:t>
            </a:r>
            <a:r>
              <a:rPr lang="en-GB" sz="1400" dirty="0">
                <a:solidFill>
                  <a:srgbClr val="E8BF6A"/>
                </a:solidFill>
              </a:rPr>
              <a:t>&gt;</a:t>
            </a:r>
            <a:br>
              <a:rPr lang="en-GB" sz="1400" dirty="0">
                <a:solidFill>
                  <a:srgbClr val="E8BF6A"/>
                </a:solidFill>
              </a:rPr>
            </a:br>
            <a:br>
              <a:rPr lang="en-GB" sz="1400" dirty="0">
                <a:solidFill>
                  <a:srgbClr val="E8BF6A"/>
                </a:solidFill>
              </a:rPr>
            </a:br>
            <a:r>
              <a:rPr lang="en-GB" sz="1400" dirty="0">
                <a:solidFill>
                  <a:srgbClr val="E8BF6A"/>
                </a:solidFill>
              </a:rPr>
              <a:t>    &lt;</a:t>
            </a:r>
            <a:r>
              <a:rPr lang="en-GB" sz="1400" dirty="0" err="1">
                <a:solidFill>
                  <a:srgbClr val="E8BF6A"/>
                </a:solidFill>
              </a:rPr>
              <a:t>TextView</a:t>
            </a:r>
            <a:br>
              <a:rPr lang="en-GB" sz="1400" dirty="0">
                <a:solidFill>
                  <a:srgbClr val="E8BF6A"/>
                </a:solidFill>
              </a:rPr>
            </a:br>
            <a:r>
              <a:rPr lang="en-GB" sz="1400" dirty="0">
                <a:solidFill>
                  <a:srgbClr val="E8BF6A"/>
                </a:solidFill>
              </a:rPr>
              <a:t>        </a:t>
            </a:r>
            <a:r>
              <a:rPr lang="en-GB" sz="1400" dirty="0" err="1">
                <a:solidFill>
                  <a:srgbClr val="ED94FF"/>
                </a:solidFill>
              </a:rPr>
              <a:t>android</a:t>
            </a:r>
            <a:r>
              <a:rPr lang="en-GB" sz="1400" dirty="0" err="1">
                <a:solidFill>
                  <a:srgbClr val="FFFFFF"/>
                </a:solidFill>
              </a:rPr>
              <a:t>:layout_width</a:t>
            </a:r>
            <a:r>
              <a:rPr lang="en-GB" sz="1400" dirty="0">
                <a:solidFill>
                  <a:srgbClr val="54B33E"/>
                </a:solidFill>
              </a:rPr>
              <a:t>="</a:t>
            </a:r>
            <a:r>
              <a:rPr lang="en-GB" sz="1400" dirty="0" err="1">
                <a:solidFill>
                  <a:srgbClr val="54B33E"/>
                </a:solidFill>
              </a:rPr>
              <a:t>wrap_content</a:t>
            </a:r>
            <a:r>
              <a:rPr lang="en-GB" sz="1400" dirty="0">
                <a:solidFill>
                  <a:srgbClr val="54B33E"/>
                </a:solidFill>
              </a:rPr>
              <a:t>"</a:t>
            </a:r>
            <a:br>
              <a:rPr lang="en-GB" sz="1400" dirty="0">
                <a:solidFill>
                  <a:srgbClr val="54B33E"/>
                </a:solidFill>
              </a:rPr>
            </a:br>
            <a:r>
              <a:rPr lang="en-GB" sz="1400" dirty="0">
                <a:solidFill>
                  <a:srgbClr val="54B33E"/>
                </a:solidFill>
              </a:rPr>
              <a:t>        </a:t>
            </a:r>
            <a:r>
              <a:rPr lang="en-GB" sz="1400" dirty="0" err="1">
                <a:solidFill>
                  <a:srgbClr val="ED94FF"/>
                </a:solidFill>
              </a:rPr>
              <a:t>android</a:t>
            </a:r>
            <a:r>
              <a:rPr lang="en-GB" sz="1400" dirty="0" err="1">
                <a:solidFill>
                  <a:srgbClr val="FFFFFF"/>
                </a:solidFill>
              </a:rPr>
              <a:t>:layout_height</a:t>
            </a:r>
            <a:r>
              <a:rPr lang="en-GB" sz="1400" dirty="0">
                <a:solidFill>
                  <a:srgbClr val="54B33E"/>
                </a:solidFill>
              </a:rPr>
              <a:t>="</a:t>
            </a:r>
            <a:r>
              <a:rPr lang="en-GB" sz="1400" dirty="0" err="1">
                <a:solidFill>
                  <a:srgbClr val="54B33E"/>
                </a:solidFill>
              </a:rPr>
              <a:t>wrap_content</a:t>
            </a:r>
            <a:r>
              <a:rPr lang="en-GB" sz="1400" dirty="0">
                <a:solidFill>
                  <a:srgbClr val="54B33E"/>
                </a:solidFill>
              </a:rPr>
              <a:t>"</a:t>
            </a:r>
            <a:br>
              <a:rPr lang="en-GB" sz="1400" dirty="0">
                <a:solidFill>
                  <a:srgbClr val="54B33E"/>
                </a:solidFill>
              </a:rPr>
            </a:br>
            <a:r>
              <a:rPr lang="en-GB" sz="1400" dirty="0">
                <a:solidFill>
                  <a:srgbClr val="54B33E"/>
                </a:solidFill>
              </a:rPr>
              <a:t>        </a:t>
            </a:r>
            <a:r>
              <a:rPr lang="en-GB" sz="1400" dirty="0" err="1">
                <a:solidFill>
                  <a:srgbClr val="ED94FF"/>
                </a:solidFill>
              </a:rPr>
              <a:t>android</a:t>
            </a:r>
            <a:r>
              <a:rPr lang="en-GB" sz="1400" dirty="0" err="1">
                <a:solidFill>
                  <a:srgbClr val="FFFFFF"/>
                </a:solidFill>
              </a:rPr>
              <a:t>:text</a:t>
            </a:r>
            <a:r>
              <a:rPr lang="en-GB" sz="1400" dirty="0">
                <a:solidFill>
                  <a:srgbClr val="54B33E"/>
                </a:solidFill>
              </a:rPr>
              <a:t>="Hello World!"</a:t>
            </a:r>
            <a:br>
              <a:rPr lang="en-GB" sz="1400" dirty="0">
                <a:solidFill>
                  <a:srgbClr val="54B33E"/>
                </a:solidFill>
              </a:rPr>
            </a:br>
            <a:r>
              <a:rPr lang="en-GB" sz="1400" dirty="0">
                <a:solidFill>
                  <a:srgbClr val="54B33E"/>
                </a:solidFill>
              </a:rPr>
              <a:t>        </a:t>
            </a:r>
            <a:r>
              <a:rPr lang="en-GB" sz="1400" dirty="0" err="1">
                <a:solidFill>
                  <a:srgbClr val="ED94FF"/>
                </a:solidFill>
              </a:rPr>
              <a:t>app</a:t>
            </a:r>
            <a:r>
              <a:rPr lang="en-GB" sz="1400" dirty="0" err="1">
                <a:solidFill>
                  <a:srgbClr val="FFFFFF"/>
                </a:solidFill>
              </a:rPr>
              <a:t>:layout_constraintBottom_toBottomOf</a:t>
            </a:r>
            <a:r>
              <a:rPr lang="en-GB" sz="1400" dirty="0">
                <a:solidFill>
                  <a:srgbClr val="54B33E"/>
                </a:solidFill>
              </a:rPr>
              <a:t>="parent"</a:t>
            </a:r>
            <a:br>
              <a:rPr lang="en-GB" sz="1400" dirty="0">
                <a:solidFill>
                  <a:srgbClr val="54B33E"/>
                </a:solidFill>
              </a:rPr>
            </a:br>
            <a:r>
              <a:rPr lang="en-GB" sz="1400" dirty="0">
                <a:solidFill>
                  <a:srgbClr val="54B33E"/>
                </a:solidFill>
              </a:rPr>
              <a:t>        </a:t>
            </a:r>
            <a:r>
              <a:rPr lang="en-GB" sz="1400" dirty="0" err="1">
                <a:solidFill>
                  <a:srgbClr val="ED94FF"/>
                </a:solidFill>
              </a:rPr>
              <a:t>app</a:t>
            </a:r>
            <a:r>
              <a:rPr lang="en-GB" sz="1400" dirty="0" err="1">
                <a:solidFill>
                  <a:srgbClr val="FFFFFF"/>
                </a:solidFill>
              </a:rPr>
              <a:t>:layout_constraintLeft_toLeftOf</a:t>
            </a:r>
            <a:r>
              <a:rPr lang="en-GB" sz="1400" dirty="0">
                <a:solidFill>
                  <a:srgbClr val="54B33E"/>
                </a:solidFill>
              </a:rPr>
              <a:t>="parent"</a:t>
            </a:r>
            <a:br>
              <a:rPr lang="en-GB" sz="1400" dirty="0">
                <a:solidFill>
                  <a:srgbClr val="54B33E"/>
                </a:solidFill>
              </a:rPr>
            </a:br>
            <a:r>
              <a:rPr lang="en-GB" sz="1400" dirty="0">
                <a:solidFill>
                  <a:srgbClr val="54B33E"/>
                </a:solidFill>
              </a:rPr>
              <a:t>        </a:t>
            </a:r>
            <a:r>
              <a:rPr lang="en-GB" sz="1400" dirty="0" err="1">
                <a:solidFill>
                  <a:srgbClr val="ED94FF"/>
                </a:solidFill>
              </a:rPr>
              <a:t>app</a:t>
            </a:r>
            <a:r>
              <a:rPr lang="en-GB" sz="1400" dirty="0" err="1">
                <a:solidFill>
                  <a:srgbClr val="FFFFFF"/>
                </a:solidFill>
              </a:rPr>
              <a:t>:layout_constraintRight_toRightOf</a:t>
            </a:r>
            <a:r>
              <a:rPr lang="en-GB" sz="1400" dirty="0">
                <a:solidFill>
                  <a:srgbClr val="54B33E"/>
                </a:solidFill>
              </a:rPr>
              <a:t>="parent"</a:t>
            </a:r>
            <a:br>
              <a:rPr lang="en-GB" sz="1400" dirty="0">
                <a:solidFill>
                  <a:srgbClr val="54B33E"/>
                </a:solidFill>
              </a:rPr>
            </a:br>
            <a:r>
              <a:rPr lang="en-GB" sz="1400" dirty="0">
                <a:solidFill>
                  <a:srgbClr val="54B33E"/>
                </a:solidFill>
              </a:rPr>
              <a:t>        </a:t>
            </a:r>
            <a:r>
              <a:rPr lang="en-GB" sz="1400" dirty="0" err="1">
                <a:solidFill>
                  <a:srgbClr val="ED94FF"/>
                </a:solidFill>
              </a:rPr>
              <a:t>app</a:t>
            </a:r>
            <a:r>
              <a:rPr lang="en-GB" sz="1400" dirty="0" err="1">
                <a:solidFill>
                  <a:srgbClr val="FFFFFF"/>
                </a:solidFill>
              </a:rPr>
              <a:t>:layout_constraintTop_toTopOf</a:t>
            </a:r>
            <a:r>
              <a:rPr lang="en-GB" sz="1400" dirty="0">
                <a:solidFill>
                  <a:srgbClr val="54B33E"/>
                </a:solidFill>
              </a:rPr>
              <a:t>="parent" </a:t>
            </a:r>
            <a:r>
              <a:rPr lang="en-GB" sz="1400" dirty="0">
                <a:solidFill>
                  <a:srgbClr val="E8BF6A"/>
                </a:solidFill>
              </a:rPr>
              <a:t>/&gt;</a:t>
            </a:r>
            <a:br>
              <a:rPr lang="en-GB" sz="1400" dirty="0">
                <a:solidFill>
                  <a:srgbClr val="E8BF6A"/>
                </a:solidFill>
              </a:rPr>
            </a:br>
            <a:br>
              <a:rPr lang="en-GB" sz="1400" dirty="0">
                <a:solidFill>
                  <a:srgbClr val="E8BF6A"/>
                </a:solidFill>
              </a:rPr>
            </a:br>
            <a:r>
              <a:rPr lang="en-GB" sz="1400" dirty="0">
                <a:solidFill>
                  <a:srgbClr val="E8BF6A"/>
                </a:solidFill>
              </a:rPr>
              <a:t>&lt;/</a:t>
            </a:r>
            <a:r>
              <a:rPr lang="en-GB" sz="1400" dirty="0" err="1">
                <a:solidFill>
                  <a:srgbClr val="E8BF6A"/>
                </a:solidFill>
              </a:rPr>
              <a:t>androidx.constraintlayout.widget.ConstraintLayout</a:t>
            </a:r>
            <a:r>
              <a:rPr lang="en-GB" sz="1400" dirty="0">
                <a:solidFill>
                  <a:srgbClr val="E8BF6A"/>
                </a:solidFill>
              </a:rPr>
              <a:t>&gt;</a:t>
            </a:r>
            <a:endParaRPr kumimoji="0" lang="et-EE" altLang="et-EE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9959" y="1667435"/>
            <a:ext cx="3002697" cy="49767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431904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Android – Other resources</a:t>
            </a:r>
            <a:endParaRPr lang="et-E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Images</a:t>
            </a:r>
          </a:p>
          <a:p>
            <a:r>
              <a:rPr lang="en-US" dirty="0"/>
              <a:t>Animations</a:t>
            </a:r>
          </a:p>
          <a:p>
            <a:r>
              <a:rPr lang="en-US" dirty="0"/>
              <a:t>Menu</a:t>
            </a:r>
          </a:p>
          <a:p>
            <a:r>
              <a:rPr lang="en-US" dirty="0"/>
              <a:t>Strings</a:t>
            </a:r>
          </a:p>
          <a:p>
            <a:r>
              <a:rPr lang="en-US" dirty="0" err="1"/>
              <a:t>Misc</a:t>
            </a:r>
            <a:r>
              <a:rPr lang="en-US" dirty="0"/>
              <a:t> files</a:t>
            </a:r>
            <a:endParaRPr lang="et-E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205421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Android - </a:t>
            </a:r>
            <a:r>
              <a:rPr lang="en-US" dirty="0" err="1"/>
              <a:t>apk</a:t>
            </a:r>
            <a:endParaRPr lang="et-E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Android Application Package</a:t>
            </a:r>
          </a:p>
          <a:p>
            <a:r>
              <a:rPr lang="en-US" dirty="0"/>
              <a:t>ZIP file, combines all the resources and java bytecode</a:t>
            </a:r>
          </a:p>
          <a:p>
            <a:r>
              <a:rPr lang="en-US" dirty="0"/>
              <a:t>Signed with developer key</a:t>
            </a:r>
          </a:p>
          <a:p>
            <a:r>
              <a:rPr lang="en-US" dirty="0"/>
              <a:t>Developer key must be the same from version to next version</a:t>
            </a:r>
          </a:p>
          <a:p>
            <a:r>
              <a:rPr lang="en-US" dirty="0"/>
              <a:t>Don’t lose your keys (passwords)</a:t>
            </a:r>
          </a:p>
          <a:p>
            <a:r>
              <a:rPr lang="en-US" dirty="0"/>
              <a:t>Android Studio takes care of APK creation</a:t>
            </a:r>
          </a:p>
          <a:p>
            <a:r>
              <a:rPr lang="en-US" dirty="0"/>
              <a:t>APK-s can be downloaded from store, using 3-rd party utilities</a:t>
            </a:r>
          </a:p>
          <a:p>
            <a:r>
              <a:rPr lang="en-US" dirty="0"/>
              <a:t>Resources can be used as is</a:t>
            </a:r>
          </a:p>
          <a:p>
            <a:r>
              <a:rPr lang="en-US" dirty="0"/>
              <a:t>Most elements/code can be decompiled/recompiled</a:t>
            </a:r>
            <a:endParaRPr lang="et-E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176638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Android – Google Play - </a:t>
            </a:r>
            <a:r>
              <a:rPr lang="en-US" dirty="0" err="1"/>
              <a:t>appstore</a:t>
            </a:r>
            <a:endParaRPr lang="et-E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Almost no review process</a:t>
            </a:r>
          </a:p>
          <a:p>
            <a:r>
              <a:rPr lang="en-US" dirty="0"/>
              <a:t>Problems are dealt with afterwards</a:t>
            </a:r>
          </a:p>
          <a:p>
            <a:r>
              <a:rPr lang="en-US" dirty="0"/>
              <a:t>App hijacking, etc. are real problems</a:t>
            </a:r>
            <a:endParaRPr lang="et-E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893320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Android – App security</a:t>
            </a:r>
            <a:endParaRPr lang="et-E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Every app works in its own private virtual machine (Zygote)</a:t>
            </a:r>
          </a:p>
          <a:p>
            <a:r>
              <a:rPr lang="en-US" dirty="0"/>
              <a:t>Need permission for system resources/hardware (confirmed on app install)</a:t>
            </a:r>
          </a:p>
          <a:p>
            <a:r>
              <a:rPr lang="en-US" dirty="0"/>
              <a:t>Data is private, no other app can access directly other app data</a:t>
            </a:r>
          </a:p>
          <a:p>
            <a:r>
              <a:rPr lang="en-US" dirty="0"/>
              <a:t>Everything is possible on rooted device</a:t>
            </a:r>
          </a:p>
          <a:p>
            <a:r>
              <a:rPr lang="en-US" dirty="0"/>
              <a:t>End user is the weakest link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607674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Android – dev problems</a:t>
            </a:r>
            <a:endParaRPr lang="et-E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Gazillion different hardware devices and capabilities</a:t>
            </a:r>
          </a:p>
          <a:p>
            <a:r>
              <a:rPr lang="en-US" dirty="0"/>
              <a:t>Lots of different Android implementations</a:t>
            </a:r>
          </a:p>
          <a:p>
            <a:pPr lvl="1"/>
            <a:r>
              <a:rPr lang="en-US" dirty="0"/>
              <a:t>Samsung </a:t>
            </a:r>
            <a:r>
              <a:rPr lang="en-US" dirty="0" err="1"/>
              <a:t>TouchWiz</a:t>
            </a:r>
            <a:endParaRPr lang="en-US" dirty="0"/>
          </a:p>
          <a:p>
            <a:pPr lvl="1"/>
            <a:r>
              <a:rPr lang="en-US" dirty="0"/>
              <a:t>HTC Sense</a:t>
            </a:r>
          </a:p>
          <a:p>
            <a:pPr lvl="1"/>
            <a:r>
              <a:rPr lang="en-US" dirty="0"/>
              <a:t>…..</a:t>
            </a:r>
          </a:p>
          <a:p>
            <a:r>
              <a:rPr lang="en-US" dirty="0"/>
              <a:t>Migration to newer versions very slow (or not done at all)</a:t>
            </a:r>
          </a:p>
          <a:p>
            <a:r>
              <a:rPr lang="en-US" dirty="0"/>
              <a:t>Rooted phones</a:t>
            </a:r>
          </a:p>
          <a:p>
            <a:r>
              <a:rPr lang="en-US" dirty="0"/>
              <a:t>Ca 2X time spent on development compared to iOS</a:t>
            </a:r>
          </a:p>
          <a:p>
            <a:r>
              <a:rPr lang="en-US" dirty="0"/>
              <a:t>Ca 60% better income on iOS</a:t>
            </a:r>
            <a:endParaRPr lang="et-E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144346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Android – testing on devices</a:t>
            </a:r>
            <a:endParaRPr lang="et-E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18</a:t>
            </a:fld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111" y="1620947"/>
            <a:ext cx="5026893" cy="333817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5015" y="2354135"/>
            <a:ext cx="4837433" cy="32123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544274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021CF5-3775-9647-8131-D4E653B327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Android - devices</a:t>
            </a:r>
          </a:p>
        </p:txBody>
      </p:sp>
      <p:pic>
        <p:nvPicPr>
          <p:cNvPr id="6" name="Content Placeholder 5" descr="A close up of a remote control&#13;&#10;&#13;&#10;Description automatically generated">
            <a:extLst>
              <a:ext uri="{FF2B5EF4-FFF2-40B4-BE49-F238E27FC236}">
                <a16:creationId xmlns:a16="http://schemas.microsoft.com/office/drawing/2014/main" id="{B70EBBE4-DC64-2C46-B6E8-8BEDDBA6FBA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44405" y="1374212"/>
            <a:ext cx="8479480" cy="5164239"/>
          </a:xfr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D13A3C2-3E07-BB42-84A5-E6B1709C1D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19</a:t>
            </a:fld>
            <a:endParaRPr lang="en-US" dirty="0"/>
          </a:p>
        </p:txBody>
      </p:sp>
      <p:pic>
        <p:nvPicPr>
          <p:cNvPr id="8" name="Picture 7" descr="A hand holding a cellphone&#13;&#10;&#13;&#10;Description automatically generated">
            <a:extLst>
              <a:ext uri="{FF2B5EF4-FFF2-40B4-BE49-F238E27FC236}">
                <a16:creationId xmlns:a16="http://schemas.microsoft.com/office/drawing/2014/main" id="{C715F0EA-B47E-AC4C-B411-02350197B3D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49574" y="1374213"/>
            <a:ext cx="4673600" cy="350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65067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Course topics - Android</a:t>
            </a:r>
            <a:endParaRPr lang="et-E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Android overview</a:t>
            </a:r>
          </a:p>
          <a:p>
            <a:r>
              <a:rPr lang="en-US" dirty="0"/>
              <a:t>Basic Android Studio usage</a:t>
            </a:r>
          </a:p>
          <a:p>
            <a:r>
              <a:rPr lang="en-US" dirty="0"/>
              <a:t>Kotlin language</a:t>
            </a:r>
          </a:p>
          <a:p>
            <a:r>
              <a:rPr lang="en-US" dirty="0"/>
              <a:t>UI creation</a:t>
            </a:r>
          </a:p>
          <a:p>
            <a:r>
              <a:rPr lang="en-US" dirty="0"/>
              <a:t>App lifecycle and state</a:t>
            </a:r>
          </a:p>
          <a:p>
            <a:r>
              <a:rPr lang="en-US" dirty="0"/>
              <a:t>Local storage and data access (SQLite)</a:t>
            </a:r>
          </a:p>
          <a:p>
            <a:r>
              <a:rPr lang="en-US" dirty="0"/>
              <a:t>Sensors (proximity, geomagnetic, motion, GPS, …)</a:t>
            </a:r>
          </a:p>
          <a:p>
            <a:r>
              <a:rPr lang="en-US" dirty="0"/>
              <a:t>Web services (REST API)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5382063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A84214-30F7-9D46-87CC-6FACA8560F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Android - devices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600BA16F-0E74-D143-ACFC-7F6F6999D3D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46111" y="1376389"/>
            <a:ext cx="2696857" cy="1925059"/>
          </a:xfr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4EDED0F-3969-974B-BD52-773C13E035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20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CC7435E-480B-6E4D-9BEE-111E7F64362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9832" y="1459495"/>
            <a:ext cx="3554362" cy="197084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A04FB240-DA25-8748-854D-1A52D532370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6232" y="4344405"/>
            <a:ext cx="4064000" cy="21082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43F9AAA-2789-F24B-ADCB-63CDA86038F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55366" y="4297081"/>
            <a:ext cx="2196043" cy="210820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ADE94569-7471-B64F-B0AC-48CDD1975AE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501398" y="1376389"/>
            <a:ext cx="4229100" cy="243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516062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002A6A-E5E1-E64F-A143-2FF10DA423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EE" dirty="0"/>
              <a:t>Android – Hello World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3DDCB04-2F4D-C848-BC87-21D72E2FC6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21</a:t>
            </a:fld>
            <a:endParaRPr lang="en-US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4A6FE4AB-4C23-0F47-9E6A-B7BFE09029D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3313" y="2052918"/>
            <a:ext cx="3952782" cy="4195481"/>
          </a:xfrm>
        </p:spPr>
        <p:txBody>
          <a:bodyPr/>
          <a:lstStyle/>
          <a:p>
            <a:r>
              <a:rPr lang="en-EE" dirty="0"/>
              <a:t>Start a new project</a:t>
            </a:r>
          </a:p>
          <a:p>
            <a:r>
              <a:rPr lang="en-GB" dirty="0"/>
              <a:t>T</a:t>
            </a:r>
            <a:r>
              <a:rPr lang="en-EE" dirty="0"/>
              <a:t>ypically start from Empty Activity</a:t>
            </a:r>
          </a:p>
        </p:txBody>
      </p:sp>
      <p:pic>
        <p:nvPicPr>
          <p:cNvPr id="8" name="Content Placeholder 5">
            <a:extLst>
              <a:ext uri="{FF2B5EF4-FFF2-40B4-BE49-F238E27FC236}">
                <a16:creationId xmlns:a16="http://schemas.microsoft.com/office/drawing/2014/main" id="{07C60F18-DB24-CD47-AC81-BC92A270ECE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61773" y="1396432"/>
            <a:ext cx="6684116" cy="55084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71179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F731CB-F170-F44E-A20D-B700FA4290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EE" dirty="0"/>
              <a:t>Android – Hello World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712FB9-3198-B446-BEA8-7788B13D27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1150" y="2052918"/>
            <a:ext cx="4664209" cy="4195481"/>
          </a:xfrm>
        </p:spPr>
        <p:txBody>
          <a:bodyPr/>
          <a:lstStyle/>
          <a:p>
            <a:r>
              <a:rPr lang="en-EE" dirty="0"/>
              <a:t>Careful with naming – very hard to change afterwards. Especially when app is published.</a:t>
            </a:r>
          </a:p>
          <a:p>
            <a:r>
              <a:rPr lang="en-EE" dirty="0"/>
              <a:t>Choose min API level</a:t>
            </a:r>
          </a:p>
          <a:p>
            <a:r>
              <a:rPr lang="en-EE" dirty="0"/>
              <a:t>What language? </a:t>
            </a:r>
          </a:p>
          <a:p>
            <a:pPr lvl="1"/>
            <a:r>
              <a:rPr lang="en-EE" dirty="0"/>
              <a:t>Kotlin or Java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3F386C0-D82B-3042-8CCF-E732EBC316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22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891EF99-3B56-8146-BBAE-9EB39AE5725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57421" y="1175656"/>
            <a:ext cx="8121049" cy="63619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829294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5EBE4B-A9C8-A244-8299-96A01DAC81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EE" dirty="0"/>
              <a:t>Android – Hello World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FEE82DB-2C04-C645-A7E6-3F5A35BCFC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6111" y="1491983"/>
            <a:ext cx="9404723" cy="4195481"/>
          </a:xfrm>
        </p:spPr>
        <p:txBody>
          <a:bodyPr/>
          <a:lstStyle/>
          <a:p>
            <a:r>
              <a:rPr lang="en-EE" dirty="0"/>
              <a:t>Design the UI, ConstraintLayout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ACCFCE0-153B-6F45-B470-A1C50FBC46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23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74C7708-AD7D-224E-99AD-A031F003D25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52271" y="2052918"/>
            <a:ext cx="9378472" cy="46122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248482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5EBE4B-A9C8-A244-8299-96A01DAC81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EE" dirty="0"/>
              <a:t>Android – Hello World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FEE82DB-2C04-C645-A7E6-3F5A35BCFC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3313" y="2052918"/>
            <a:ext cx="2992278" cy="4195481"/>
          </a:xfrm>
        </p:spPr>
        <p:txBody>
          <a:bodyPr/>
          <a:lstStyle/>
          <a:p>
            <a:r>
              <a:rPr lang="en-EE" dirty="0"/>
              <a:t>TextView</a:t>
            </a:r>
          </a:p>
          <a:p>
            <a:r>
              <a:rPr lang="en-EE" dirty="0"/>
              <a:t>Button</a:t>
            </a:r>
          </a:p>
          <a:p>
            <a:r>
              <a:rPr lang="en-EE" dirty="0"/>
              <a:t>EditText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ACCFCE0-153B-6F45-B470-A1C50FBC46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24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668BF63-B830-904E-8CA5-6F09220274D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590" y="1475270"/>
            <a:ext cx="8096410" cy="53827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896670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3F9BA0-F66B-F043-A8A4-55A481E904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EE" dirty="0"/>
              <a:t>Android – Hello World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DDCC54-3395-4E49-9097-EB7B19B041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283" y="1557357"/>
            <a:ext cx="3368796" cy="4195481"/>
          </a:xfrm>
        </p:spPr>
        <p:txBody>
          <a:bodyPr/>
          <a:lstStyle/>
          <a:p>
            <a:r>
              <a:rPr lang="en-EE" dirty="0"/>
              <a:t>Android Studio</a:t>
            </a:r>
          </a:p>
          <a:p>
            <a:r>
              <a:rPr lang="en-EE" dirty="0"/>
              <a:t>Based on IntelliJ</a:t>
            </a:r>
          </a:p>
          <a:p>
            <a:endParaRPr lang="en-EE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A5A1116-9E94-4B44-B8A5-10BE5F27B2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25</a:t>
            </a:fld>
            <a:endParaRPr lang="en-US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CDE9DC0-A24F-A748-9174-815CFEF965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0669" y="1005428"/>
            <a:ext cx="9744712" cy="6462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586658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5EBE4B-A9C8-A244-8299-96A01DAC81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EE" dirty="0"/>
              <a:t>Android – Hello World, Layout XML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ACCFCE0-153B-6F45-B470-A1C50FBC46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26</a:t>
            </a:fld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3CB6A0D-2526-A04C-8439-CE4C92663458}"/>
              </a:ext>
            </a:extLst>
          </p:cNvPr>
          <p:cNvSpPr txBox="1"/>
          <p:nvPr/>
        </p:nvSpPr>
        <p:spPr>
          <a:xfrm>
            <a:off x="0" y="1288528"/>
            <a:ext cx="5735288" cy="526297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sz="1400" dirty="0">
                <a:solidFill>
                  <a:srgbClr val="E8BF6A"/>
                </a:solidFill>
              </a:rPr>
              <a:t>&lt;?</a:t>
            </a:r>
            <a:r>
              <a:rPr lang="en-GB" sz="1400" dirty="0">
                <a:solidFill>
                  <a:srgbClr val="FFFFFF"/>
                </a:solidFill>
              </a:rPr>
              <a:t>xml version</a:t>
            </a:r>
            <a:r>
              <a:rPr lang="en-GB" sz="1400" dirty="0">
                <a:solidFill>
                  <a:srgbClr val="54B33E"/>
                </a:solidFill>
              </a:rPr>
              <a:t>="1.0" </a:t>
            </a:r>
            <a:r>
              <a:rPr lang="en-GB" sz="1400" dirty="0">
                <a:solidFill>
                  <a:srgbClr val="FFFFFF"/>
                </a:solidFill>
              </a:rPr>
              <a:t>encoding</a:t>
            </a:r>
            <a:r>
              <a:rPr lang="en-GB" sz="1400" dirty="0">
                <a:solidFill>
                  <a:srgbClr val="54B33E"/>
                </a:solidFill>
              </a:rPr>
              <a:t>="utf-8"</a:t>
            </a:r>
            <a:r>
              <a:rPr lang="en-GB" sz="1400" dirty="0">
                <a:solidFill>
                  <a:srgbClr val="E8BF6A"/>
                </a:solidFill>
              </a:rPr>
              <a:t>?&gt;</a:t>
            </a:r>
            <a:br>
              <a:rPr lang="en-GB" sz="1400" dirty="0">
                <a:solidFill>
                  <a:srgbClr val="E8BF6A"/>
                </a:solidFill>
              </a:rPr>
            </a:br>
            <a:r>
              <a:rPr lang="en-GB" sz="1400" dirty="0">
                <a:solidFill>
                  <a:srgbClr val="E8BF6A"/>
                </a:solidFill>
              </a:rPr>
              <a:t>&lt;</a:t>
            </a:r>
            <a:r>
              <a:rPr lang="en-GB" sz="1400" dirty="0" err="1">
                <a:solidFill>
                  <a:srgbClr val="E8BF6A"/>
                </a:solidFill>
              </a:rPr>
              <a:t>androidx.constraintlayout.widget.ConstraintLayout</a:t>
            </a:r>
            <a:r>
              <a:rPr lang="en-GB" sz="1400" dirty="0">
                <a:solidFill>
                  <a:srgbClr val="E8BF6A"/>
                </a:solidFill>
              </a:rPr>
              <a:t> </a:t>
            </a:r>
            <a:r>
              <a:rPr lang="en-GB" sz="1400" dirty="0" err="1">
                <a:solidFill>
                  <a:srgbClr val="FFFFFF"/>
                </a:solidFill>
              </a:rPr>
              <a:t>xmlns:</a:t>
            </a:r>
            <a:r>
              <a:rPr lang="en-GB" sz="1400" dirty="0" err="1">
                <a:solidFill>
                  <a:srgbClr val="ED94FF"/>
                </a:solidFill>
              </a:rPr>
              <a:t>android</a:t>
            </a:r>
            <a:r>
              <a:rPr lang="en-GB" sz="1400" dirty="0">
                <a:solidFill>
                  <a:srgbClr val="54B33E"/>
                </a:solidFill>
              </a:rPr>
              <a:t>="http://</a:t>
            </a:r>
            <a:r>
              <a:rPr lang="en-GB" sz="1400" dirty="0" err="1">
                <a:solidFill>
                  <a:srgbClr val="54B33E"/>
                </a:solidFill>
              </a:rPr>
              <a:t>schemas.android.com</a:t>
            </a:r>
            <a:r>
              <a:rPr lang="en-GB" sz="1400" dirty="0">
                <a:solidFill>
                  <a:srgbClr val="54B33E"/>
                </a:solidFill>
              </a:rPr>
              <a:t>/</a:t>
            </a:r>
            <a:r>
              <a:rPr lang="en-GB" sz="1400" dirty="0" err="1">
                <a:solidFill>
                  <a:srgbClr val="54B33E"/>
                </a:solidFill>
              </a:rPr>
              <a:t>apk</a:t>
            </a:r>
            <a:r>
              <a:rPr lang="en-GB" sz="1400" dirty="0">
                <a:solidFill>
                  <a:srgbClr val="54B33E"/>
                </a:solidFill>
              </a:rPr>
              <a:t>/res/android"</a:t>
            </a:r>
            <a:br>
              <a:rPr lang="en-GB" sz="1400" dirty="0">
                <a:solidFill>
                  <a:srgbClr val="54B33E"/>
                </a:solidFill>
              </a:rPr>
            </a:br>
            <a:r>
              <a:rPr lang="en-GB" sz="1400" dirty="0">
                <a:solidFill>
                  <a:srgbClr val="54B33E"/>
                </a:solidFill>
              </a:rPr>
              <a:t>    </a:t>
            </a:r>
            <a:r>
              <a:rPr lang="en-GB" sz="1400" dirty="0" err="1">
                <a:solidFill>
                  <a:srgbClr val="FFFFFF"/>
                </a:solidFill>
              </a:rPr>
              <a:t>xmlns:</a:t>
            </a:r>
            <a:r>
              <a:rPr lang="en-GB" sz="1400" dirty="0" err="1">
                <a:solidFill>
                  <a:srgbClr val="ED94FF"/>
                </a:solidFill>
              </a:rPr>
              <a:t>app</a:t>
            </a:r>
            <a:r>
              <a:rPr lang="en-GB" sz="1400" dirty="0">
                <a:solidFill>
                  <a:srgbClr val="54B33E"/>
                </a:solidFill>
              </a:rPr>
              <a:t>="http://</a:t>
            </a:r>
            <a:r>
              <a:rPr lang="en-GB" sz="1400" dirty="0" err="1">
                <a:solidFill>
                  <a:srgbClr val="54B33E"/>
                </a:solidFill>
              </a:rPr>
              <a:t>schemas.android.com</a:t>
            </a:r>
            <a:r>
              <a:rPr lang="en-GB" sz="1400" dirty="0">
                <a:solidFill>
                  <a:srgbClr val="54B33E"/>
                </a:solidFill>
              </a:rPr>
              <a:t>/</a:t>
            </a:r>
            <a:r>
              <a:rPr lang="en-GB" sz="1400" dirty="0" err="1">
                <a:solidFill>
                  <a:srgbClr val="54B33E"/>
                </a:solidFill>
              </a:rPr>
              <a:t>apk</a:t>
            </a:r>
            <a:r>
              <a:rPr lang="en-GB" sz="1400" dirty="0">
                <a:solidFill>
                  <a:srgbClr val="54B33E"/>
                </a:solidFill>
              </a:rPr>
              <a:t>/res-auto"</a:t>
            </a:r>
            <a:br>
              <a:rPr lang="en-GB" sz="1400" dirty="0">
                <a:solidFill>
                  <a:srgbClr val="54B33E"/>
                </a:solidFill>
              </a:rPr>
            </a:br>
            <a:r>
              <a:rPr lang="en-GB" sz="1400" dirty="0">
                <a:solidFill>
                  <a:srgbClr val="54B33E"/>
                </a:solidFill>
              </a:rPr>
              <a:t>    </a:t>
            </a:r>
            <a:r>
              <a:rPr lang="en-GB" sz="1400" dirty="0" err="1">
                <a:solidFill>
                  <a:srgbClr val="FFFFFF"/>
                </a:solidFill>
              </a:rPr>
              <a:t>xmlns:</a:t>
            </a:r>
            <a:r>
              <a:rPr lang="en-GB" sz="1400" dirty="0" err="1">
                <a:solidFill>
                  <a:srgbClr val="ED94FF"/>
                </a:solidFill>
              </a:rPr>
              <a:t>tools</a:t>
            </a:r>
            <a:r>
              <a:rPr lang="en-GB" sz="1400" dirty="0">
                <a:solidFill>
                  <a:srgbClr val="54B33E"/>
                </a:solidFill>
              </a:rPr>
              <a:t>="http://</a:t>
            </a:r>
            <a:r>
              <a:rPr lang="en-GB" sz="1400" dirty="0" err="1">
                <a:solidFill>
                  <a:srgbClr val="54B33E"/>
                </a:solidFill>
              </a:rPr>
              <a:t>schemas.android.com</a:t>
            </a:r>
            <a:r>
              <a:rPr lang="en-GB" sz="1400" dirty="0">
                <a:solidFill>
                  <a:srgbClr val="54B33E"/>
                </a:solidFill>
              </a:rPr>
              <a:t>/tools"</a:t>
            </a:r>
            <a:br>
              <a:rPr lang="en-GB" sz="1400" dirty="0">
                <a:solidFill>
                  <a:srgbClr val="54B33E"/>
                </a:solidFill>
              </a:rPr>
            </a:br>
            <a:r>
              <a:rPr lang="en-GB" sz="1400" dirty="0">
                <a:solidFill>
                  <a:srgbClr val="54B33E"/>
                </a:solidFill>
              </a:rPr>
              <a:t>    </a:t>
            </a:r>
            <a:r>
              <a:rPr lang="en-GB" sz="1400" dirty="0" err="1">
                <a:solidFill>
                  <a:srgbClr val="ED94FF"/>
                </a:solidFill>
              </a:rPr>
              <a:t>android</a:t>
            </a:r>
            <a:r>
              <a:rPr lang="en-GB" sz="1400" dirty="0" err="1">
                <a:solidFill>
                  <a:srgbClr val="FFFFFF"/>
                </a:solidFill>
              </a:rPr>
              <a:t>:layout_width</a:t>
            </a:r>
            <a:r>
              <a:rPr lang="en-GB" sz="1400" dirty="0">
                <a:solidFill>
                  <a:srgbClr val="54B33E"/>
                </a:solidFill>
              </a:rPr>
              <a:t>="</a:t>
            </a:r>
            <a:r>
              <a:rPr lang="en-GB" sz="1400" dirty="0" err="1">
                <a:solidFill>
                  <a:srgbClr val="54B33E"/>
                </a:solidFill>
              </a:rPr>
              <a:t>match_parent</a:t>
            </a:r>
            <a:r>
              <a:rPr lang="en-GB" sz="1400" dirty="0">
                <a:solidFill>
                  <a:srgbClr val="54B33E"/>
                </a:solidFill>
              </a:rPr>
              <a:t>"</a:t>
            </a:r>
            <a:br>
              <a:rPr lang="en-GB" sz="1400" dirty="0">
                <a:solidFill>
                  <a:srgbClr val="54B33E"/>
                </a:solidFill>
              </a:rPr>
            </a:br>
            <a:r>
              <a:rPr lang="en-GB" sz="1400" dirty="0">
                <a:solidFill>
                  <a:srgbClr val="54B33E"/>
                </a:solidFill>
              </a:rPr>
              <a:t>    </a:t>
            </a:r>
            <a:r>
              <a:rPr lang="en-GB" sz="1400" dirty="0" err="1">
                <a:solidFill>
                  <a:srgbClr val="ED94FF"/>
                </a:solidFill>
              </a:rPr>
              <a:t>android</a:t>
            </a:r>
            <a:r>
              <a:rPr lang="en-GB" sz="1400" dirty="0" err="1">
                <a:solidFill>
                  <a:srgbClr val="FFFFFF"/>
                </a:solidFill>
              </a:rPr>
              <a:t>:layout_height</a:t>
            </a:r>
            <a:r>
              <a:rPr lang="en-GB" sz="1400" dirty="0">
                <a:solidFill>
                  <a:srgbClr val="54B33E"/>
                </a:solidFill>
              </a:rPr>
              <a:t>="</a:t>
            </a:r>
            <a:r>
              <a:rPr lang="en-GB" sz="1400" dirty="0" err="1">
                <a:solidFill>
                  <a:srgbClr val="54B33E"/>
                </a:solidFill>
              </a:rPr>
              <a:t>match_parent</a:t>
            </a:r>
            <a:r>
              <a:rPr lang="en-GB" sz="1400" dirty="0">
                <a:solidFill>
                  <a:srgbClr val="54B33E"/>
                </a:solidFill>
              </a:rPr>
              <a:t>"</a:t>
            </a:r>
            <a:br>
              <a:rPr lang="en-GB" sz="1400" dirty="0">
                <a:solidFill>
                  <a:srgbClr val="54B33E"/>
                </a:solidFill>
              </a:rPr>
            </a:br>
            <a:r>
              <a:rPr lang="en-GB" sz="1400" dirty="0">
                <a:solidFill>
                  <a:srgbClr val="54B33E"/>
                </a:solidFill>
              </a:rPr>
              <a:t>    </a:t>
            </a:r>
            <a:r>
              <a:rPr lang="en-GB" sz="1400" dirty="0" err="1">
                <a:solidFill>
                  <a:srgbClr val="ED94FF"/>
                </a:solidFill>
              </a:rPr>
              <a:t>tools</a:t>
            </a:r>
            <a:r>
              <a:rPr lang="en-GB" sz="1400" dirty="0" err="1">
                <a:solidFill>
                  <a:srgbClr val="FFFFFF"/>
                </a:solidFill>
              </a:rPr>
              <a:t>:context</a:t>
            </a:r>
            <a:r>
              <a:rPr lang="en-GB" sz="1400" dirty="0">
                <a:solidFill>
                  <a:srgbClr val="54B33E"/>
                </a:solidFill>
              </a:rPr>
              <a:t>=".</a:t>
            </a:r>
            <a:r>
              <a:rPr lang="en-GB" sz="1400" dirty="0" err="1">
                <a:solidFill>
                  <a:srgbClr val="54B33E"/>
                </a:solidFill>
              </a:rPr>
              <a:t>MainActivity</a:t>
            </a:r>
            <a:r>
              <a:rPr lang="en-GB" sz="1400" dirty="0">
                <a:solidFill>
                  <a:srgbClr val="54B33E"/>
                </a:solidFill>
              </a:rPr>
              <a:t>"</a:t>
            </a:r>
            <a:r>
              <a:rPr lang="en-GB" sz="1400" dirty="0">
                <a:solidFill>
                  <a:srgbClr val="E8BF6A"/>
                </a:solidFill>
              </a:rPr>
              <a:t>&gt;</a:t>
            </a:r>
            <a:br>
              <a:rPr lang="en-GB" sz="1400" dirty="0">
                <a:solidFill>
                  <a:srgbClr val="E8BF6A"/>
                </a:solidFill>
              </a:rPr>
            </a:br>
            <a:br>
              <a:rPr lang="en-GB" sz="1400" dirty="0">
                <a:solidFill>
                  <a:srgbClr val="E8BF6A"/>
                </a:solidFill>
              </a:rPr>
            </a:br>
            <a:r>
              <a:rPr lang="en-GB" sz="1400" dirty="0">
                <a:solidFill>
                  <a:srgbClr val="E8BF6A"/>
                </a:solidFill>
              </a:rPr>
              <a:t>    &lt;</a:t>
            </a:r>
            <a:r>
              <a:rPr lang="en-GB" sz="1400" dirty="0" err="1">
                <a:solidFill>
                  <a:srgbClr val="E8BF6A"/>
                </a:solidFill>
              </a:rPr>
              <a:t>EditText</a:t>
            </a:r>
            <a:br>
              <a:rPr lang="en-GB" sz="1400" dirty="0">
                <a:solidFill>
                  <a:srgbClr val="E8BF6A"/>
                </a:solidFill>
              </a:rPr>
            </a:br>
            <a:r>
              <a:rPr lang="en-GB" sz="1400" dirty="0">
                <a:solidFill>
                  <a:srgbClr val="E8BF6A"/>
                </a:solidFill>
              </a:rPr>
              <a:t>        </a:t>
            </a:r>
            <a:r>
              <a:rPr lang="en-GB" sz="1400" dirty="0" err="1">
                <a:solidFill>
                  <a:srgbClr val="ED94FF"/>
                </a:solidFill>
              </a:rPr>
              <a:t>android</a:t>
            </a:r>
            <a:r>
              <a:rPr lang="en-GB" sz="1400" dirty="0" err="1">
                <a:solidFill>
                  <a:srgbClr val="FFFFFF"/>
                </a:solidFill>
              </a:rPr>
              <a:t>:id</a:t>
            </a:r>
            <a:r>
              <a:rPr lang="en-GB" sz="1400" dirty="0">
                <a:solidFill>
                  <a:srgbClr val="54B33E"/>
                </a:solidFill>
              </a:rPr>
              <a:t>="@+id/</a:t>
            </a:r>
            <a:r>
              <a:rPr lang="en-GB" sz="1400" dirty="0" err="1">
                <a:solidFill>
                  <a:srgbClr val="54B33E"/>
                </a:solidFill>
              </a:rPr>
              <a:t>editTextName</a:t>
            </a:r>
            <a:r>
              <a:rPr lang="en-GB" sz="1400" dirty="0">
                <a:solidFill>
                  <a:srgbClr val="54B33E"/>
                </a:solidFill>
              </a:rPr>
              <a:t>"</a:t>
            </a:r>
            <a:br>
              <a:rPr lang="en-GB" sz="1400" dirty="0">
                <a:solidFill>
                  <a:srgbClr val="54B33E"/>
                </a:solidFill>
              </a:rPr>
            </a:br>
            <a:r>
              <a:rPr lang="en-GB" sz="1400" dirty="0">
                <a:solidFill>
                  <a:srgbClr val="54B33E"/>
                </a:solidFill>
              </a:rPr>
              <a:t>        </a:t>
            </a:r>
            <a:r>
              <a:rPr lang="en-GB" sz="1400" dirty="0" err="1">
                <a:solidFill>
                  <a:srgbClr val="ED94FF"/>
                </a:solidFill>
              </a:rPr>
              <a:t>android</a:t>
            </a:r>
            <a:r>
              <a:rPr lang="en-GB" sz="1400" dirty="0" err="1">
                <a:solidFill>
                  <a:srgbClr val="FFFFFF"/>
                </a:solidFill>
              </a:rPr>
              <a:t>:layout_width</a:t>
            </a:r>
            <a:r>
              <a:rPr lang="en-GB" sz="1400" dirty="0">
                <a:solidFill>
                  <a:srgbClr val="54B33E"/>
                </a:solidFill>
              </a:rPr>
              <a:t>="0dp"</a:t>
            </a:r>
            <a:br>
              <a:rPr lang="en-GB" sz="1400" dirty="0">
                <a:solidFill>
                  <a:srgbClr val="54B33E"/>
                </a:solidFill>
              </a:rPr>
            </a:br>
            <a:r>
              <a:rPr lang="en-GB" sz="1400" dirty="0">
                <a:solidFill>
                  <a:srgbClr val="54B33E"/>
                </a:solidFill>
              </a:rPr>
              <a:t>        </a:t>
            </a:r>
            <a:r>
              <a:rPr lang="en-GB" sz="1400" dirty="0" err="1">
                <a:solidFill>
                  <a:srgbClr val="ED94FF"/>
                </a:solidFill>
              </a:rPr>
              <a:t>android</a:t>
            </a:r>
            <a:r>
              <a:rPr lang="en-GB" sz="1400" dirty="0" err="1">
                <a:solidFill>
                  <a:srgbClr val="FFFFFF"/>
                </a:solidFill>
              </a:rPr>
              <a:t>:layout_height</a:t>
            </a:r>
            <a:r>
              <a:rPr lang="en-GB" sz="1400" dirty="0">
                <a:solidFill>
                  <a:srgbClr val="54B33E"/>
                </a:solidFill>
              </a:rPr>
              <a:t>="</a:t>
            </a:r>
            <a:r>
              <a:rPr lang="en-GB" sz="1400" dirty="0" err="1">
                <a:solidFill>
                  <a:srgbClr val="54B33E"/>
                </a:solidFill>
              </a:rPr>
              <a:t>wrap_content</a:t>
            </a:r>
            <a:r>
              <a:rPr lang="en-GB" sz="1400" dirty="0">
                <a:solidFill>
                  <a:srgbClr val="54B33E"/>
                </a:solidFill>
              </a:rPr>
              <a:t>"</a:t>
            </a:r>
            <a:br>
              <a:rPr lang="en-GB" sz="1400" dirty="0">
                <a:solidFill>
                  <a:srgbClr val="54B33E"/>
                </a:solidFill>
              </a:rPr>
            </a:br>
            <a:r>
              <a:rPr lang="en-GB" sz="1400" dirty="0">
                <a:solidFill>
                  <a:srgbClr val="54B33E"/>
                </a:solidFill>
              </a:rPr>
              <a:t>        </a:t>
            </a:r>
            <a:r>
              <a:rPr lang="en-GB" sz="1400" dirty="0" err="1">
                <a:solidFill>
                  <a:srgbClr val="ED94FF"/>
                </a:solidFill>
              </a:rPr>
              <a:t>android</a:t>
            </a:r>
            <a:r>
              <a:rPr lang="en-GB" sz="1400" dirty="0" err="1">
                <a:solidFill>
                  <a:srgbClr val="FFFFFF"/>
                </a:solidFill>
              </a:rPr>
              <a:t>:layout_marginStart</a:t>
            </a:r>
            <a:r>
              <a:rPr lang="en-GB" sz="1400" dirty="0">
                <a:solidFill>
                  <a:srgbClr val="54B33E"/>
                </a:solidFill>
              </a:rPr>
              <a:t>="16dp"</a:t>
            </a:r>
            <a:br>
              <a:rPr lang="en-GB" sz="1400" dirty="0">
                <a:solidFill>
                  <a:srgbClr val="54B33E"/>
                </a:solidFill>
              </a:rPr>
            </a:br>
            <a:r>
              <a:rPr lang="en-GB" sz="1400" dirty="0">
                <a:solidFill>
                  <a:srgbClr val="54B33E"/>
                </a:solidFill>
              </a:rPr>
              <a:t>        </a:t>
            </a:r>
            <a:r>
              <a:rPr lang="en-GB" sz="1400" dirty="0" err="1">
                <a:solidFill>
                  <a:srgbClr val="ED94FF"/>
                </a:solidFill>
              </a:rPr>
              <a:t>android</a:t>
            </a:r>
            <a:r>
              <a:rPr lang="en-GB" sz="1400" dirty="0" err="1">
                <a:solidFill>
                  <a:srgbClr val="FFFFFF"/>
                </a:solidFill>
              </a:rPr>
              <a:t>:layout_marginTop</a:t>
            </a:r>
            <a:r>
              <a:rPr lang="en-GB" sz="1400" dirty="0">
                <a:solidFill>
                  <a:srgbClr val="54B33E"/>
                </a:solidFill>
              </a:rPr>
              <a:t>="16dp"</a:t>
            </a:r>
            <a:br>
              <a:rPr lang="en-GB" sz="1400" dirty="0">
                <a:solidFill>
                  <a:srgbClr val="54B33E"/>
                </a:solidFill>
              </a:rPr>
            </a:br>
            <a:r>
              <a:rPr lang="en-GB" sz="1400" dirty="0">
                <a:solidFill>
                  <a:srgbClr val="54B33E"/>
                </a:solidFill>
              </a:rPr>
              <a:t>        </a:t>
            </a:r>
            <a:r>
              <a:rPr lang="en-GB" sz="1400" dirty="0" err="1">
                <a:solidFill>
                  <a:srgbClr val="ED94FF"/>
                </a:solidFill>
              </a:rPr>
              <a:t>android</a:t>
            </a:r>
            <a:r>
              <a:rPr lang="en-GB" sz="1400" dirty="0" err="1">
                <a:solidFill>
                  <a:srgbClr val="FFFFFF"/>
                </a:solidFill>
              </a:rPr>
              <a:t>:layout_marginEnd</a:t>
            </a:r>
            <a:r>
              <a:rPr lang="en-GB" sz="1400" dirty="0">
                <a:solidFill>
                  <a:srgbClr val="54B33E"/>
                </a:solidFill>
              </a:rPr>
              <a:t>="16dp"</a:t>
            </a:r>
            <a:br>
              <a:rPr lang="en-GB" sz="1400" dirty="0">
                <a:solidFill>
                  <a:srgbClr val="54B33E"/>
                </a:solidFill>
              </a:rPr>
            </a:br>
            <a:r>
              <a:rPr lang="en-GB" sz="1400" dirty="0">
                <a:solidFill>
                  <a:srgbClr val="54B33E"/>
                </a:solidFill>
              </a:rPr>
              <a:t>        </a:t>
            </a:r>
            <a:r>
              <a:rPr lang="en-GB" sz="1400" dirty="0" err="1">
                <a:solidFill>
                  <a:srgbClr val="ED94FF"/>
                </a:solidFill>
              </a:rPr>
              <a:t>android</a:t>
            </a:r>
            <a:r>
              <a:rPr lang="en-GB" sz="1400" dirty="0" err="1">
                <a:solidFill>
                  <a:srgbClr val="FFFFFF"/>
                </a:solidFill>
              </a:rPr>
              <a:t>:autofillHints</a:t>
            </a:r>
            <a:r>
              <a:rPr lang="en-GB" sz="1400" dirty="0">
                <a:solidFill>
                  <a:srgbClr val="54B33E"/>
                </a:solidFill>
              </a:rPr>
              <a:t>=""</a:t>
            </a:r>
            <a:br>
              <a:rPr lang="en-GB" sz="1400" dirty="0">
                <a:solidFill>
                  <a:srgbClr val="54B33E"/>
                </a:solidFill>
              </a:rPr>
            </a:br>
            <a:r>
              <a:rPr lang="en-GB" sz="1400" dirty="0">
                <a:solidFill>
                  <a:srgbClr val="54B33E"/>
                </a:solidFill>
              </a:rPr>
              <a:t>        </a:t>
            </a:r>
            <a:r>
              <a:rPr lang="en-GB" sz="1400" dirty="0" err="1">
                <a:solidFill>
                  <a:srgbClr val="ED94FF"/>
                </a:solidFill>
              </a:rPr>
              <a:t>android</a:t>
            </a:r>
            <a:r>
              <a:rPr lang="en-GB" sz="1400" dirty="0" err="1">
                <a:solidFill>
                  <a:srgbClr val="FFFFFF"/>
                </a:solidFill>
              </a:rPr>
              <a:t>:ems</a:t>
            </a:r>
            <a:r>
              <a:rPr lang="en-GB" sz="1400" dirty="0">
                <a:solidFill>
                  <a:srgbClr val="54B33E"/>
                </a:solidFill>
              </a:rPr>
              <a:t>="10"</a:t>
            </a:r>
            <a:br>
              <a:rPr lang="en-GB" sz="1400" dirty="0">
                <a:solidFill>
                  <a:srgbClr val="54B33E"/>
                </a:solidFill>
              </a:rPr>
            </a:br>
            <a:r>
              <a:rPr lang="en-GB" sz="1400" dirty="0">
                <a:solidFill>
                  <a:srgbClr val="54B33E"/>
                </a:solidFill>
              </a:rPr>
              <a:t>        </a:t>
            </a:r>
            <a:r>
              <a:rPr lang="en-GB" sz="1400" dirty="0" err="1">
                <a:solidFill>
                  <a:srgbClr val="ED94FF"/>
                </a:solidFill>
              </a:rPr>
              <a:t>android</a:t>
            </a:r>
            <a:r>
              <a:rPr lang="en-GB" sz="1400" dirty="0" err="1">
                <a:solidFill>
                  <a:srgbClr val="FFFFFF"/>
                </a:solidFill>
              </a:rPr>
              <a:t>:hint</a:t>
            </a:r>
            <a:r>
              <a:rPr lang="en-GB" sz="1400" dirty="0">
                <a:solidFill>
                  <a:srgbClr val="54B33E"/>
                </a:solidFill>
              </a:rPr>
              <a:t>="</a:t>
            </a:r>
            <a:r>
              <a:rPr lang="en-GB" sz="1400" dirty="0" err="1">
                <a:solidFill>
                  <a:srgbClr val="54B33E"/>
                </a:solidFill>
              </a:rPr>
              <a:t>Plaese</a:t>
            </a:r>
            <a:r>
              <a:rPr lang="en-GB" sz="1400" dirty="0">
                <a:solidFill>
                  <a:srgbClr val="54B33E"/>
                </a:solidFill>
              </a:rPr>
              <a:t> enter name"</a:t>
            </a:r>
            <a:br>
              <a:rPr lang="en-GB" sz="1400" dirty="0">
                <a:solidFill>
                  <a:srgbClr val="54B33E"/>
                </a:solidFill>
              </a:rPr>
            </a:br>
            <a:r>
              <a:rPr lang="en-GB" sz="1400" dirty="0">
                <a:solidFill>
                  <a:srgbClr val="54B33E"/>
                </a:solidFill>
              </a:rPr>
              <a:t>        </a:t>
            </a:r>
            <a:r>
              <a:rPr lang="en-GB" sz="1400" dirty="0" err="1">
                <a:solidFill>
                  <a:srgbClr val="ED94FF"/>
                </a:solidFill>
              </a:rPr>
              <a:t>android</a:t>
            </a:r>
            <a:r>
              <a:rPr lang="en-GB" sz="1400" dirty="0" err="1">
                <a:solidFill>
                  <a:srgbClr val="FFFFFF"/>
                </a:solidFill>
              </a:rPr>
              <a:t>:inputType</a:t>
            </a:r>
            <a:r>
              <a:rPr lang="en-GB" sz="1400" dirty="0">
                <a:solidFill>
                  <a:srgbClr val="54B33E"/>
                </a:solidFill>
              </a:rPr>
              <a:t>="</a:t>
            </a:r>
            <a:r>
              <a:rPr lang="en-GB" sz="1400" dirty="0" err="1">
                <a:solidFill>
                  <a:srgbClr val="54B33E"/>
                </a:solidFill>
              </a:rPr>
              <a:t>textPersonName</a:t>
            </a:r>
            <a:r>
              <a:rPr lang="en-GB" sz="1400" dirty="0">
                <a:solidFill>
                  <a:srgbClr val="54B33E"/>
                </a:solidFill>
              </a:rPr>
              <a:t>"</a:t>
            </a:r>
            <a:br>
              <a:rPr lang="en-GB" sz="1400" dirty="0">
                <a:solidFill>
                  <a:srgbClr val="54B33E"/>
                </a:solidFill>
              </a:rPr>
            </a:br>
            <a:r>
              <a:rPr lang="en-GB" sz="1400" dirty="0">
                <a:solidFill>
                  <a:srgbClr val="54B33E"/>
                </a:solidFill>
              </a:rPr>
              <a:t>        </a:t>
            </a:r>
            <a:r>
              <a:rPr lang="en-GB" sz="1400" dirty="0" err="1">
                <a:solidFill>
                  <a:srgbClr val="ED94FF"/>
                </a:solidFill>
              </a:rPr>
              <a:t>android</a:t>
            </a:r>
            <a:r>
              <a:rPr lang="en-GB" sz="1400" dirty="0" err="1">
                <a:solidFill>
                  <a:srgbClr val="FFFFFF"/>
                </a:solidFill>
              </a:rPr>
              <a:t>:text</a:t>
            </a:r>
            <a:r>
              <a:rPr lang="en-GB" sz="1400" dirty="0">
                <a:solidFill>
                  <a:srgbClr val="54B33E"/>
                </a:solidFill>
              </a:rPr>
              <a:t>="Give me your name..."</a:t>
            </a:r>
            <a:br>
              <a:rPr lang="en-GB" sz="1400" dirty="0">
                <a:solidFill>
                  <a:srgbClr val="54B33E"/>
                </a:solidFill>
              </a:rPr>
            </a:br>
            <a:r>
              <a:rPr lang="en-GB" sz="1400" dirty="0">
                <a:solidFill>
                  <a:srgbClr val="54B33E"/>
                </a:solidFill>
              </a:rPr>
              <a:t>        </a:t>
            </a:r>
            <a:r>
              <a:rPr lang="en-GB" sz="1400" dirty="0" err="1">
                <a:solidFill>
                  <a:srgbClr val="ED94FF"/>
                </a:solidFill>
              </a:rPr>
              <a:t>app</a:t>
            </a:r>
            <a:r>
              <a:rPr lang="en-GB" sz="1400" dirty="0" err="1">
                <a:solidFill>
                  <a:srgbClr val="FFFFFF"/>
                </a:solidFill>
              </a:rPr>
              <a:t>:layout_constraintEnd_toEndOf</a:t>
            </a:r>
            <a:r>
              <a:rPr lang="en-GB" sz="1400" dirty="0">
                <a:solidFill>
                  <a:srgbClr val="54B33E"/>
                </a:solidFill>
              </a:rPr>
              <a:t>="parent"</a:t>
            </a:r>
            <a:br>
              <a:rPr lang="en-GB" sz="1400" dirty="0">
                <a:solidFill>
                  <a:srgbClr val="54B33E"/>
                </a:solidFill>
              </a:rPr>
            </a:br>
            <a:r>
              <a:rPr lang="en-GB" sz="1400" dirty="0">
                <a:solidFill>
                  <a:srgbClr val="54B33E"/>
                </a:solidFill>
              </a:rPr>
              <a:t>        </a:t>
            </a:r>
            <a:r>
              <a:rPr lang="en-GB" sz="1400" dirty="0" err="1">
                <a:solidFill>
                  <a:srgbClr val="ED94FF"/>
                </a:solidFill>
              </a:rPr>
              <a:t>app</a:t>
            </a:r>
            <a:r>
              <a:rPr lang="en-GB" sz="1400" dirty="0" err="1">
                <a:solidFill>
                  <a:srgbClr val="FFFFFF"/>
                </a:solidFill>
              </a:rPr>
              <a:t>:layout_constraintStart_toStartOf</a:t>
            </a:r>
            <a:r>
              <a:rPr lang="en-GB" sz="1400" dirty="0">
                <a:solidFill>
                  <a:srgbClr val="54B33E"/>
                </a:solidFill>
              </a:rPr>
              <a:t>="parent"</a:t>
            </a:r>
            <a:br>
              <a:rPr lang="en-GB" sz="1400" dirty="0">
                <a:solidFill>
                  <a:srgbClr val="54B33E"/>
                </a:solidFill>
              </a:rPr>
            </a:br>
            <a:r>
              <a:rPr lang="en-GB" sz="1400" dirty="0">
                <a:solidFill>
                  <a:srgbClr val="54B33E"/>
                </a:solidFill>
              </a:rPr>
              <a:t>        </a:t>
            </a:r>
            <a:r>
              <a:rPr lang="en-GB" sz="1400" dirty="0" err="1">
                <a:solidFill>
                  <a:srgbClr val="ED94FF"/>
                </a:solidFill>
              </a:rPr>
              <a:t>app</a:t>
            </a:r>
            <a:r>
              <a:rPr lang="en-GB" sz="1400" dirty="0" err="1">
                <a:solidFill>
                  <a:srgbClr val="FFFFFF"/>
                </a:solidFill>
              </a:rPr>
              <a:t>:layout_constraintTop_toTopOf</a:t>
            </a:r>
            <a:r>
              <a:rPr lang="en-GB" sz="1400" dirty="0">
                <a:solidFill>
                  <a:srgbClr val="54B33E"/>
                </a:solidFill>
              </a:rPr>
              <a:t>="parent" </a:t>
            </a:r>
            <a:r>
              <a:rPr lang="en-GB" sz="1400" dirty="0">
                <a:solidFill>
                  <a:srgbClr val="E8BF6A"/>
                </a:solidFill>
              </a:rPr>
              <a:t>/&gt;</a:t>
            </a:r>
            <a:endParaRPr lang="en-EE" sz="1400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36DBDA7E-44ED-7540-92FD-43200E98C94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EE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54D809F-9ACC-314F-8C16-9A17206CF6F0}"/>
              </a:ext>
            </a:extLst>
          </p:cNvPr>
          <p:cNvSpPr txBox="1"/>
          <p:nvPr/>
        </p:nvSpPr>
        <p:spPr>
          <a:xfrm>
            <a:off x="5958125" y="1288528"/>
            <a:ext cx="6075072" cy="526297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sz="1400" dirty="0">
                <a:solidFill>
                  <a:srgbClr val="E8BF6A"/>
                </a:solidFill>
              </a:rPr>
              <a:t>&lt;Button</a:t>
            </a:r>
            <a:br>
              <a:rPr lang="en-GB" sz="1400" dirty="0">
                <a:solidFill>
                  <a:srgbClr val="E8BF6A"/>
                </a:solidFill>
              </a:rPr>
            </a:br>
            <a:r>
              <a:rPr lang="en-GB" sz="1400" dirty="0">
                <a:solidFill>
                  <a:srgbClr val="E8BF6A"/>
                </a:solidFill>
              </a:rPr>
              <a:t>        </a:t>
            </a:r>
            <a:r>
              <a:rPr lang="en-GB" sz="1400" dirty="0" err="1">
                <a:solidFill>
                  <a:srgbClr val="ED94FF"/>
                </a:solidFill>
              </a:rPr>
              <a:t>android</a:t>
            </a:r>
            <a:r>
              <a:rPr lang="en-GB" sz="1400" dirty="0" err="1">
                <a:solidFill>
                  <a:srgbClr val="FFFFFF"/>
                </a:solidFill>
              </a:rPr>
              <a:t>:id</a:t>
            </a:r>
            <a:r>
              <a:rPr lang="en-GB" sz="1400" dirty="0">
                <a:solidFill>
                  <a:srgbClr val="54B33E"/>
                </a:solidFill>
              </a:rPr>
              <a:t>="@+id/</a:t>
            </a:r>
            <a:r>
              <a:rPr lang="en-GB" sz="1400" dirty="0" err="1">
                <a:solidFill>
                  <a:srgbClr val="54B33E"/>
                </a:solidFill>
              </a:rPr>
              <a:t>buttonGreet</a:t>
            </a:r>
            <a:r>
              <a:rPr lang="en-GB" sz="1400" dirty="0">
                <a:solidFill>
                  <a:srgbClr val="54B33E"/>
                </a:solidFill>
              </a:rPr>
              <a:t>"</a:t>
            </a:r>
            <a:br>
              <a:rPr lang="en-GB" sz="1400" dirty="0">
                <a:solidFill>
                  <a:srgbClr val="54B33E"/>
                </a:solidFill>
              </a:rPr>
            </a:br>
            <a:r>
              <a:rPr lang="en-GB" sz="1400" dirty="0">
                <a:solidFill>
                  <a:srgbClr val="54B33E"/>
                </a:solidFill>
              </a:rPr>
              <a:t>        </a:t>
            </a:r>
            <a:r>
              <a:rPr lang="en-GB" sz="1400" dirty="0" err="1">
                <a:solidFill>
                  <a:srgbClr val="ED94FF"/>
                </a:solidFill>
              </a:rPr>
              <a:t>android</a:t>
            </a:r>
            <a:r>
              <a:rPr lang="en-GB" sz="1400" dirty="0" err="1">
                <a:solidFill>
                  <a:srgbClr val="FFFFFF"/>
                </a:solidFill>
              </a:rPr>
              <a:t>:layout_width</a:t>
            </a:r>
            <a:r>
              <a:rPr lang="en-GB" sz="1400" dirty="0">
                <a:solidFill>
                  <a:srgbClr val="54B33E"/>
                </a:solidFill>
              </a:rPr>
              <a:t>="</a:t>
            </a:r>
            <a:r>
              <a:rPr lang="en-GB" sz="1400" dirty="0" err="1">
                <a:solidFill>
                  <a:srgbClr val="54B33E"/>
                </a:solidFill>
              </a:rPr>
              <a:t>wrap_content</a:t>
            </a:r>
            <a:r>
              <a:rPr lang="en-GB" sz="1400" dirty="0">
                <a:solidFill>
                  <a:srgbClr val="54B33E"/>
                </a:solidFill>
              </a:rPr>
              <a:t>"</a:t>
            </a:r>
            <a:br>
              <a:rPr lang="en-GB" sz="1400" dirty="0">
                <a:solidFill>
                  <a:srgbClr val="54B33E"/>
                </a:solidFill>
              </a:rPr>
            </a:br>
            <a:r>
              <a:rPr lang="en-GB" sz="1400" dirty="0">
                <a:solidFill>
                  <a:srgbClr val="54B33E"/>
                </a:solidFill>
              </a:rPr>
              <a:t>        </a:t>
            </a:r>
            <a:r>
              <a:rPr lang="en-GB" sz="1400" dirty="0" err="1">
                <a:solidFill>
                  <a:srgbClr val="ED94FF"/>
                </a:solidFill>
              </a:rPr>
              <a:t>android</a:t>
            </a:r>
            <a:r>
              <a:rPr lang="en-GB" sz="1400" dirty="0" err="1">
                <a:solidFill>
                  <a:srgbClr val="FFFFFF"/>
                </a:solidFill>
              </a:rPr>
              <a:t>:layout_height</a:t>
            </a:r>
            <a:r>
              <a:rPr lang="en-GB" sz="1400" dirty="0">
                <a:solidFill>
                  <a:srgbClr val="54B33E"/>
                </a:solidFill>
              </a:rPr>
              <a:t>="</a:t>
            </a:r>
            <a:r>
              <a:rPr lang="en-GB" sz="1400" dirty="0" err="1">
                <a:solidFill>
                  <a:srgbClr val="54B33E"/>
                </a:solidFill>
              </a:rPr>
              <a:t>wrap_content</a:t>
            </a:r>
            <a:r>
              <a:rPr lang="en-GB" sz="1400" dirty="0">
                <a:solidFill>
                  <a:srgbClr val="54B33E"/>
                </a:solidFill>
              </a:rPr>
              <a:t>"</a:t>
            </a:r>
            <a:br>
              <a:rPr lang="en-GB" sz="1400" dirty="0">
                <a:solidFill>
                  <a:srgbClr val="54B33E"/>
                </a:solidFill>
              </a:rPr>
            </a:br>
            <a:r>
              <a:rPr lang="en-GB" sz="1400" dirty="0">
                <a:solidFill>
                  <a:srgbClr val="54B33E"/>
                </a:solidFill>
              </a:rPr>
              <a:t>        </a:t>
            </a:r>
            <a:r>
              <a:rPr lang="en-GB" sz="1400" dirty="0" err="1">
                <a:solidFill>
                  <a:srgbClr val="ED94FF"/>
                </a:solidFill>
              </a:rPr>
              <a:t>android</a:t>
            </a:r>
            <a:r>
              <a:rPr lang="en-GB" sz="1400" dirty="0" err="1">
                <a:solidFill>
                  <a:srgbClr val="FFFFFF"/>
                </a:solidFill>
              </a:rPr>
              <a:t>:layout_marginTop</a:t>
            </a:r>
            <a:r>
              <a:rPr lang="en-GB" sz="1400" dirty="0">
                <a:solidFill>
                  <a:srgbClr val="54B33E"/>
                </a:solidFill>
              </a:rPr>
              <a:t>="16dp"</a:t>
            </a:r>
            <a:br>
              <a:rPr lang="en-GB" sz="1400" dirty="0">
                <a:solidFill>
                  <a:srgbClr val="54B33E"/>
                </a:solidFill>
              </a:rPr>
            </a:br>
            <a:r>
              <a:rPr lang="en-GB" sz="1400" dirty="0">
                <a:solidFill>
                  <a:srgbClr val="54B33E"/>
                </a:solidFill>
              </a:rPr>
              <a:t>        </a:t>
            </a:r>
            <a:r>
              <a:rPr lang="en-GB" sz="1400" dirty="0" err="1">
                <a:solidFill>
                  <a:srgbClr val="ED94FF"/>
                </a:solidFill>
              </a:rPr>
              <a:t>android</a:t>
            </a:r>
            <a:r>
              <a:rPr lang="en-GB" sz="1400" dirty="0" err="1">
                <a:solidFill>
                  <a:srgbClr val="FFFFFF"/>
                </a:solidFill>
              </a:rPr>
              <a:t>:layout_marginEnd</a:t>
            </a:r>
            <a:r>
              <a:rPr lang="en-GB" sz="1400" dirty="0">
                <a:solidFill>
                  <a:srgbClr val="54B33E"/>
                </a:solidFill>
              </a:rPr>
              <a:t>="16dp"</a:t>
            </a:r>
            <a:br>
              <a:rPr lang="en-GB" sz="1400" dirty="0">
                <a:solidFill>
                  <a:srgbClr val="54B33E"/>
                </a:solidFill>
              </a:rPr>
            </a:br>
            <a:r>
              <a:rPr lang="en-GB" sz="1400" dirty="0">
                <a:solidFill>
                  <a:srgbClr val="54B33E"/>
                </a:solidFill>
              </a:rPr>
              <a:t>        </a:t>
            </a:r>
            <a:r>
              <a:rPr lang="en-GB" sz="1400" dirty="0" err="1">
                <a:solidFill>
                  <a:srgbClr val="ED94FF"/>
                </a:solidFill>
              </a:rPr>
              <a:t>android</a:t>
            </a:r>
            <a:r>
              <a:rPr lang="en-GB" sz="1400" dirty="0" err="1">
                <a:solidFill>
                  <a:srgbClr val="FFFFFF"/>
                </a:solidFill>
              </a:rPr>
              <a:t>:text</a:t>
            </a:r>
            <a:r>
              <a:rPr lang="en-GB" sz="1400" dirty="0">
                <a:solidFill>
                  <a:srgbClr val="54B33E"/>
                </a:solidFill>
              </a:rPr>
              <a:t>="Greet me"</a:t>
            </a:r>
            <a:br>
              <a:rPr lang="en-GB" sz="1400" dirty="0">
                <a:solidFill>
                  <a:srgbClr val="54B33E"/>
                </a:solidFill>
              </a:rPr>
            </a:br>
            <a:r>
              <a:rPr lang="en-GB" sz="1400" dirty="0">
                <a:solidFill>
                  <a:srgbClr val="54B33E"/>
                </a:solidFill>
              </a:rPr>
              <a:t>        </a:t>
            </a:r>
            <a:r>
              <a:rPr lang="en-GB" sz="1400" dirty="0" err="1">
                <a:solidFill>
                  <a:srgbClr val="ED94FF"/>
                </a:solidFill>
              </a:rPr>
              <a:t>app</a:t>
            </a:r>
            <a:r>
              <a:rPr lang="en-GB" sz="1400" dirty="0" err="1">
                <a:solidFill>
                  <a:srgbClr val="FFFFFF"/>
                </a:solidFill>
              </a:rPr>
              <a:t>:layout_constraintEnd_toEndOf</a:t>
            </a:r>
            <a:r>
              <a:rPr lang="en-GB" sz="1400" dirty="0">
                <a:solidFill>
                  <a:srgbClr val="54B33E"/>
                </a:solidFill>
              </a:rPr>
              <a:t>="parent"</a:t>
            </a:r>
            <a:br>
              <a:rPr lang="en-GB" sz="1400" dirty="0">
                <a:solidFill>
                  <a:srgbClr val="54B33E"/>
                </a:solidFill>
              </a:rPr>
            </a:br>
            <a:r>
              <a:rPr lang="en-GB" sz="1400" dirty="0">
                <a:solidFill>
                  <a:srgbClr val="54B33E"/>
                </a:solidFill>
              </a:rPr>
              <a:t>        </a:t>
            </a:r>
            <a:r>
              <a:rPr lang="en-GB" sz="1400" dirty="0" err="1">
                <a:solidFill>
                  <a:srgbClr val="ED94FF"/>
                </a:solidFill>
              </a:rPr>
              <a:t>app</a:t>
            </a:r>
            <a:r>
              <a:rPr lang="en-GB" sz="1400" dirty="0" err="1">
                <a:solidFill>
                  <a:srgbClr val="FFFFFF"/>
                </a:solidFill>
              </a:rPr>
              <a:t>:layout_constraintTop_toBottomOf</a:t>
            </a:r>
            <a:r>
              <a:rPr lang="en-GB" sz="1400" dirty="0">
                <a:solidFill>
                  <a:srgbClr val="54B33E"/>
                </a:solidFill>
              </a:rPr>
              <a:t>="@+id/</a:t>
            </a:r>
            <a:r>
              <a:rPr lang="en-GB" sz="1400" dirty="0" err="1">
                <a:solidFill>
                  <a:srgbClr val="54B33E"/>
                </a:solidFill>
              </a:rPr>
              <a:t>editTextName</a:t>
            </a:r>
            <a:r>
              <a:rPr lang="en-GB" sz="1400" dirty="0">
                <a:solidFill>
                  <a:srgbClr val="54B33E"/>
                </a:solidFill>
              </a:rPr>
              <a:t>" </a:t>
            </a:r>
            <a:r>
              <a:rPr lang="en-GB" sz="1400" dirty="0">
                <a:solidFill>
                  <a:srgbClr val="E8BF6A"/>
                </a:solidFill>
              </a:rPr>
              <a:t>/&gt;</a:t>
            </a:r>
            <a:br>
              <a:rPr lang="en-GB" sz="1400" dirty="0">
                <a:solidFill>
                  <a:srgbClr val="E8BF6A"/>
                </a:solidFill>
              </a:rPr>
            </a:br>
            <a:br>
              <a:rPr lang="en-GB" sz="1400" dirty="0">
                <a:solidFill>
                  <a:srgbClr val="E8BF6A"/>
                </a:solidFill>
              </a:rPr>
            </a:br>
            <a:r>
              <a:rPr lang="en-GB" sz="1400" dirty="0">
                <a:solidFill>
                  <a:srgbClr val="E8BF6A"/>
                </a:solidFill>
              </a:rPr>
              <a:t>    &lt;</a:t>
            </a:r>
            <a:r>
              <a:rPr lang="en-GB" sz="1400" dirty="0" err="1">
                <a:solidFill>
                  <a:srgbClr val="E8BF6A"/>
                </a:solidFill>
              </a:rPr>
              <a:t>TextView</a:t>
            </a:r>
            <a:br>
              <a:rPr lang="en-GB" sz="1400" dirty="0">
                <a:solidFill>
                  <a:srgbClr val="E8BF6A"/>
                </a:solidFill>
              </a:rPr>
            </a:br>
            <a:r>
              <a:rPr lang="en-GB" sz="1400" dirty="0">
                <a:solidFill>
                  <a:srgbClr val="E8BF6A"/>
                </a:solidFill>
              </a:rPr>
              <a:t>        </a:t>
            </a:r>
            <a:r>
              <a:rPr lang="en-GB" sz="1400" dirty="0" err="1">
                <a:solidFill>
                  <a:srgbClr val="ED94FF"/>
                </a:solidFill>
              </a:rPr>
              <a:t>android</a:t>
            </a:r>
            <a:r>
              <a:rPr lang="en-GB" sz="1400" dirty="0" err="1">
                <a:solidFill>
                  <a:srgbClr val="FFFFFF"/>
                </a:solidFill>
              </a:rPr>
              <a:t>:id</a:t>
            </a:r>
            <a:r>
              <a:rPr lang="en-GB" sz="1400" dirty="0">
                <a:solidFill>
                  <a:srgbClr val="54B33E"/>
                </a:solidFill>
              </a:rPr>
              <a:t>="@+id/</a:t>
            </a:r>
            <a:r>
              <a:rPr lang="en-GB" sz="1400" dirty="0" err="1">
                <a:solidFill>
                  <a:srgbClr val="54B33E"/>
                </a:solidFill>
              </a:rPr>
              <a:t>textViewGreeting</a:t>
            </a:r>
            <a:r>
              <a:rPr lang="en-GB" sz="1400" dirty="0">
                <a:solidFill>
                  <a:srgbClr val="54B33E"/>
                </a:solidFill>
              </a:rPr>
              <a:t>"</a:t>
            </a:r>
            <a:br>
              <a:rPr lang="en-GB" sz="1400" dirty="0">
                <a:solidFill>
                  <a:srgbClr val="54B33E"/>
                </a:solidFill>
              </a:rPr>
            </a:br>
            <a:r>
              <a:rPr lang="en-GB" sz="1400" dirty="0">
                <a:solidFill>
                  <a:srgbClr val="54B33E"/>
                </a:solidFill>
              </a:rPr>
              <a:t>        </a:t>
            </a:r>
            <a:r>
              <a:rPr lang="en-GB" sz="1400" dirty="0" err="1">
                <a:solidFill>
                  <a:srgbClr val="ED94FF"/>
                </a:solidFill>
              </a:rPr>
              <a:t>android</a:t>
            </a:r>
            <a:r>
              <a:rPr lang="en-GB" sz="1400" dirty="0" err="1">
                <a:solidFill>
                  <a:srgbClr val="FFFFFF"/>
                </a:solidFill>
              </a:rPr>
              <a:t>:layout_width</a:t>
            </a:r>
            <a:r>
              <a:rPr lang="en-GB" sz="1400" dirty="0">
                <a:solidFill>
                  <a:srgbClr val="54B33E"/>
                </a:solidFill>
              </a:rPr>
              <a:t>="</a:t>
            </a:r>
            <a:r>
              <a:rPr lang="en-GB" sz="1400" dirty="0" err="1">
                <a:solidFill>
                  <a:srgbClr val="54B33E"/>
                </a:solidFill>
              </a:rPr>
              <a:t>wrap_content</a:t>
            </a:r>
            <a:r>
              <a:rPr lang="en-GB" sz="1400" dirty="0">
                <a:solidFill>
                  <a:srgbClr val="54B33E"/>
                </a:solidFill>
              </a:rPr>
              <a:t>"</a:t>
            </a:r>
            <a:br>
              <a:rPr lang="en-GB" sz="1400" dirty="0">
                <a:solidFill>
                  <a:srgbClr val="54B33E"/>
                </a:solidFill>
              </a:rPr>
            </a:br>
            <a:r>
              <a:rPr lang="en-GB" sz="1400" dirty="0">
                <a:solidFill>
                  <a:srgbClr val="54B33E"/>
                </a:solidFill>
              </a:rPr>
              <a:t>        </a:t>
            </a:r>
            <a:r>
              <a:rPr lang="en-GB" sz="1400" dirty="0" err="1">
                <a:solidFill>
                  <a:srgbClr val="ED94FF"/>
                </a:solidFill>
              </a:rPr>
              <a:t>android</a:t>
            </a:r>
            <a:r>
              <a:rPr lang="en-GB" sz="1400" dirty="0" err="1">
                <a:solidFill>
                  <a:srgbClr val="FFFFFF"/>
                </a:solidFill>
              </a:rPr>
              <a:t>:layout_height</a:t>
            </a:r>
            <a:r>
              <a:rPr lang="en-GB" sz="1400" dirty="0">
                <a:solidFill>
                  <a:srgbClr val="54B33E"/>
                </a:solidFill>
              </a:rPr>
              <a:t>="</a:t>
            </a:r>
            <a:r>
              <a:rPr lang="en-GB" sz="1400" dirty="0" err="1">
                <a:solidFill>
                  <a:srgbClr val="54B33E"/>
                </a:solidFill>
              </a:rPr>
              <a:t>wrap_content</a:t>
            </a:r>
            <a:r>
              <a:rPr lang="en-GB" sz="1400" dirty="0">
                <a:solidFill>
                  <a:srgbClr val="54B33E"/>
                </a:solidFill>
              </a:rPr>
              <a:t>"</a:t>
            </a:r>
            <a:br>
              <a:rPr lang="en-GB" sz="1400" dirty="0">
                <a:solidFill>
                  <a:srgbClr val="54B33E"/>
                </a:solidFill>
              </a:rPr>
            </a:br>
            <a:r>
              <a:rPr lang="en-GB" sz="1400" dirty="0">
                <a:solidFill>
                  <a:srgbClr val="54B33E"/>
                </a:solidFill>
              </a:rPr>
              <a:t>        </a:t>
            </a:r>
            <a:r>
              <a:rPr lang="en-GB" sz="1400" dirty="0" err="1">
                <a:solidFill>
                  <a:srgbClr val="ED94FF"/>
                </a:solidFill>
              </a:rPr>
              <a:t>android</a:t>
            </a:r>
            <a:r>
              <a:rPr lang="en-GB" sz="1400" dirty="0" err="1">
                <a:solidFill>
                  <a:srgbClr val="FFFFFF"/>
                </a:solidFill>
              </a:rPr>
              <a:t>:layout_marginBottom</a:t>
            </a:r>
            <a:r>
              <a:rPr lang="en-GB" sz="1400" dirty="0">
                <a:solidFill>
                  <a:srgbClr val="54B33E"/>
                </a:solidFill>
              </a:rPr>
              <a:t>="16dp"</a:t>
            </a:r>
            <a:br>
              <a:rPr lang="en-GB" sz="1400" dirty="0">
                <a:solidFill>
                  <a:srgbClr val="54B33E"/>
                </a:solidFill>
              </a:rPr>
            </a:br>
            <a:r>
              <a:rPr lang="en-GB" sz="1400" dirty="0">
                <a:solidFill>
                  <a:srgbClr val="54B33E"/>
                </a:solidFill>
              </a:rPr>
              <a:t>        </a:t>
            </a:r>
            <a:r>
              <a:rPr lang="en-GB" sz="1400" dirty="0" err="1">
                <a:solidFill>
                  <a:srgbClr val="ED94FF"/>
                </a:solidFill>
              </a:rPr>
              <a:t>android</a:t>
            </a:r>
            <a:r>
              <a:rPr lang="en-GB" sz="1400" dirty="0" err="1">
                <a:solidFill>
                  <a:srgbClr val="FFFFFF"/>
                </a:solidFill>
              </a:rPr>
              <a:t>:text</a:t>
            </a:r>
            <a:r>
              <a:rPr lang="en-GB" sz="1400" dirty="0">
                <a:solidFill>
                  <a:srgbClr val="54B33E"/>
                </a:solidFill>
              </a:rPr>
              <a:t>="Please enter name!"</a:t>
            </a:r>
            <a:br>
              <a:rPr lang="en-GB" sz="1400" dirty="0">
                <a:solidFill>
                  <a:srgbClr val="54B33E"/>
                </a:solidFill>
              </a:rPr>
            </a:br>
            <a:r>
              <a:rPr lang="en-GB" sz="1400" dirty="0">
                <a:solidFill>
                  <a:srgbClr val="54B33E"/>
                </a:solidFill>
              </a:rPr>
              <a:t>        </a:t>
            </a:r>
            <a:r>
              <a:rPr lang="en-GB" sz="1400" dirty="0" err="1">
                <a:solidFill>
                  <a:srgbClr val="ED94FF"/>
                </a:solidFill>
              </a:rPr>
              <a:t>android</a:t>
            </a:r>
            <a:r>
              <a:rPr lang="en-GB" sz="1400" dirty="0" err="1">
                <a:solidFill>
                  <a:srgbClr val="FFFFFF"/>
                </a:solidFill>
              </a:rPr>
              <a:t>:textSize</a:t>
            </a:r>
            <a:r>
              <a:rPr lang="en-GB" sz="1400" dirty="0">
                <a:solidFill>
                  <a:srgbClr val="54B33E"/>
                </a:solidFill>
              </a:rPr>
              <a:t>="24sp"</a:t>
            </a:r>
            <a:br>
              <a:rPr lang="en-GB" sz="1400" dirty="0">
                <a:solidFill>
                  <a:srgbClr val="54B33E"/>
                </a:solidFill>
              </a:rPr>
            </a:br>
            <a:r>
              <a:rPr lang="en-GB" sz="1400" dirty="0">
                <a:solidFill>
                  <a:srgbClr val="54B33E"/>
                </a:solidFill>
              </a:rPr>
              <a:t>        </a:t>
            </a:r>
            <a:r>
              <a:rPr lang="en-GB" sz="1400" dirty="0" err="1">
                <a:solidFill>
                  <a:srgbClr val="ED94FF"/>
                </a:solidFill>
              </a:rPr>
              <a:t>app</a:t>
            </a:r>
            <a:r>
              <a:rPr lang="en-GB" sz="1400" dirty="0" err="1">
                <a:solidFill>
                  <a:srgbClr val="FFFFFF"/>
                </a:solidFill>
              </a:rPr>
              <a:t>:layout_constraintBottom_toBottomOf</a:t>
            </a:r>
            <a:r>
              <a:rPr lang="en-GB" sz="1400" dirty="0">
                <a:solidFill>
                  <a:srgbClr val="54B33E"/>
                </a:solidFill>
              </a:rPr>
              <a:t>="parent"</a:t>
            </a:r>
            <a:br>
              <a:rPr lang="en-GB" sz="1400" dirty="0">
                <a:solidFill>
                  <a:srgbClr val="54B33E"/>
                </a:solidFill>
              </a:rPr>
            </a:br>
            <a:r>
              <a:rPr lang="en-GB" sz="1400" dirty="0">
                <a:solidFill>
                  <a:srgbClr val="54B33E"/>
                </a:solidFill>
              </a:rPr>
              <a:t>        </a:t>
            </a:r>
            <a:r>
              <a:rPr lang="en-GB" sz="1400" dirty="0" err="1">
                <a:solidFill>
                  <a:srgbClr val="ED94FF"/>
                </a:solidFill>
              </a:rPr>
              <a:t>app</a:t>
            </a:r>
            <a:r>
              <a:rPr lang="en-GB" sz="1400" dirty="0" err="1">
                <a:solidFill>
                  <a:srgbClr val="FFFFFF"/>
                </a:solidFill>
              </a:rPr>
              <a:t>:layout_constraintEnd_toEndOf</a:t>
            </a:r>
            <a:r>
              <a:rPr lang="en-GB" sz="1400" dirty="0">
                <a:solidFill>
                  <a:srgbClr val="54B33E"/>
                </a:solidFill>
              </a:rPr>
              <a:t>="parent"</a:t>
            </a:r>
            <a:br>
              <a:rPr lang="en-GB" sz="1400" dirty="0">
                <a:solidFill>
                  <a:srgbClr val="54B33E"/>
                </a:solidFill>
              </a:rPr>
            </a:br>
            <a:r>
              <a:rPr lang="en-GB" sz="1400" dirty="0">
                <a:solidFill>
                  <a:srgbClr val="54B33E"/>
                </a:solidFill>
              </a:rPr>
              <a:t>        </a:t>
            </a:r>
            <a:r>
              <a:rPr lang="en-GB" sz="1400" dirty="0" err="1">
                <a:solidFill>
                  <a:srgbClr val="ED94FF"/>
                </a:solidFill>
              </a:rPr>
              <a:t>app</a:t>
            </a:r>
            <a:r>
              <a:rPr lang="en-GB" sz="1400" dirty="0" err="1">
                <a:solidFill>
                  <a:srgbClr val="FFFFFF"/>
                </a:solidFill>
              </a:rPr>
              <a:t>:layout_constraintStart_toStartOf</a:t>
            </a:r>
            <a:r>
              <a:rPr lang="en-GB" sz="1400" dirty="0">
                <a:solidFill>
                  <a:srgbClr val="54B33E"/>
                </a:solidFill>
              </a:rPr>
              <a:t>="parent" </a:t>
            </a:r>
            <a:r>
              <a:rPr lang="en-GB" sz="1400" dirty="0">
                <a:solidFill>
                  <a:srgbClr val="E8BF6A"/>
                </a:solidFill>
              </a:rPr>
              <a:t>/&gt;</a:t>
            </a:r>
            <a:br>
              <a:rPr lang="en-GB" sz="1400" dirty="0">
                <a:solidFill>
                  <a:srgbClr val="E8BF6A"/>
                </a:solidFill>
              </a:rPr>
            </a:br>
            <a:r>
              <a:rPr lang="en-GB" sz="1400" dirty="0">
                <a:solidFill>
                  <a:srgbClr val="E8BF6A"/>
                </a:solidFill>
              </a:rPr>
              <a:t>&lt;/</a:t>
            </a:r>
            <a:r>
              <a:rPr lang="en-GB" sz="1400" dirty="0" err="1">
                <a:solidFill>
                  <a:srgbClr val="E8BF6A"/>
                </a:solidFill>
              </a:rPr>
              <a:t>androidx.constraintlayout.widget.ConstraintLayout</a:t>
            </a:r>
            <a:r>
              <a:rPr lang="en-GB" sz="1400" dirty="0">
                <a:solidFill>
                  <a:srgbClr val="E8BF6A"/>
                </a:solidFill>
              </a:rPr>
              <a:t>&gt;</a:t>
            </a:r>
          </a:p>
          <a:p>
            <a:endParaRPr lang="en-GB" sz="1400" dirty="0">
              <a:solidFill>
                <a:srgbClr val="E8BF6A"/>
              </a:solidFill>
            </a:endParaRPr>
          </a:p>
          <a:p>
            <a:endParaRPr lang="en-GB" sz="1400" dirty="0">
              <a:solidFill>
                <a:srgbClr val="E8BF6A"/>
              </a:solidFill>
            </a:endParaRPr>
          </a:p>
          <a:p>
            <a:endParaRPr lang="en-EE" sz="1400" dirty="0"/>
          </a:p>
        </p:txBody>
      </p:sp>
    </p:spTree>
    <p:extLst>
      <p:ext uri="{BB962C8B-B14F-4D97-AF65-F5344CB8AC3E}">
        <p14:creationId xmlns:p14="http://schemas.microsoft.com/office/powerpoint/2010/main" val="24979224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5EBE4B-A9C8-A244-8299-96A01DAC81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EE" dirty="0"/>
              <a:t>Android – Hello World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FEE82DB-2C04-C645-A7E6-3F5A35BCFCA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EE" dirty="0"/>
              <a:t>Install/Start emulator from AVD Manager (choose one with Play Store/Google Services)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ACCFCE0-153B-6F45-B470-A1C50FBC46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27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FF1FBBA-7178-4843-8E13-F6221272ED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997" y="2924401"/>
            <a:ext cx="12192000" cy="443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334671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5EBE4B-A9C8-A244-8299-96A01DAC81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EE" dirty="0"/>
              <a:t>Android – Hello World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FEE82DB-2C04-C645-A7E6-3F5A35BCFCA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EE" dirty="0"/>
              <a:t>Launch your app (Click play icon)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ACCFCE0-153B-6F45-B470-A1C50FBC46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28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87B3613-79C1-7F45-B743-76F04EC52B5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75597" y="0"/>
            <a:ext cx="3694821" cy="68536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827501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5EBE4B-A9C8-A244-8299-96A01DAC81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EE" dirty="0"/>
              <a:t>Android – Hello World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FEE82DB-2C04-C645-A7E6-3F5A35BCFCA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EE" dirty="0"/>
              <a:t>Write minimal code to get value from text input on button click and copy it over to textview.</a:t>
            </a:r>
          </a:p>
          <a:p>
            <a:r>
              <a:rPr lang="en-EE" dirty="0"/>
              <a:t>Add this attribute to button in XML</a:t>
            </a:r>
          </a:p>
          <a:p>
            <a:pPr lvl="1"/>
            <a:r>
              <a:rPr lang="en-GB" b="1" dirty="0" err="1"/>
              <a:t>android:onClick</a:t>
            </a:r>
            <a:r>
              <a:rPr lang="en-GB" b="1" dirty="0"/>
              <a:t>="</a:t>
            </a:r>
            <a:r>
              <a:rPr lang="en-GB" b="1" dirty="0" err="1"/>
              <a:t>bottonGreetClicked</a:t>
            </a:r>
            <a:r>
              <a:rPr lang="en-GB" b="1" dirty="0"/>
              <a:t>”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ACCFCE0-153B-6F45-B470-A1C50FBC46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29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81956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Android</a:t>
            </a:r>
            <a:endParaRPr lang="et-E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Operating system, devised for mobile equipment (mostly)</a:t>
            </a:r>
          </a:p>
          <a:p>
            <a:r>
              <a:rPr lang="en-US" dirty="0"/>
              <a:t>Usage: phones, tablets, TV-s, watches, glasses, cars, laptops, cameras, game consoles, …</a:t>
            </a:r>
          </a:p>
          <a:p>
            <a:r>
              <a:rPr lang="en-US" dirty="0"/>
              <a:t>Market share among smartphones – ca 86% (iOS 13%)</a:t>
            </a:r>
          </a:p>
          <a:p>
            <a:r>
              <a:rPr lang="en-US" dirty="0"/>
              <a:t>Open source project</a:t>
            </a:r>
          </a:p>
          <a:p>
            <a:r>
              <a:rPr lang="en-US" dirty="0"/>
              <a:t>Google apps and services are closed source (mail, map, etc.)</a:t>
            </a:r>
            <a:endParaRPr lang="et-E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860330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5EBE4B-A9C8-A244-8299-96A01DAC81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EE" dirty="0"/>
              <a:t>Android – Hello World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FEE82DB-2C04-C645-A7E6-3F5A35BCFC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5752" y="2006814"/>
            <a:ext cx="3445635" cy="4195481"/>
          </a:xfrm>
        </p:spPr>
        <p:txBody>
          <a:bodyPr/>
          <a:lstStyle/>
          <a:p>
            <a:r>
              <a:rPr lang="en-GB" dirty="0"/>
              <a:t>Code in </a:t>
            </a:r>
            <a:r>
              <a:rPr lang="en-GB" dirty="0" err="1"/>
              <a:t>MainActivity.kt</a:t>
            </a:r>
            <a:endParaRPr lang="en-GB" dirty="0"/>
          </a:p>
          <a:p>
            <a:endParaRPr lang="en-GB" dirty="0"/>
          </a:p>
          <a:p>
            <a:r>
              <a:rPr lang="en-GB" dirty="0"/>
              <a:t>Compare code with Java version on next slide.</a:t>
            </a:r>
            <a:endParaRPr lang="en-EE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ACCFCE0-153B-6F45-B470-A1C50FBC46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30</a:t>
            </a:fld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4335FD1-75CA-4A46-807A-604583FA3293}"/>
              </a:ext>
            </a:extLst>
          </p:cNvPr>
          <p:cNvSpPr txBox="1"/>
          <p:nvPr/>
        </p:nvSpPr>
        <p:spPr>
          <a:xfrm>
            <a:off x="3711387" y="2579906"/>
            <a:ext cx="8480613" cy="427809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sz="1600" dirty="0">
                <a:solidFill>
                  <a:srgbClr val="ED864A"/>
                </a:solidFill>
              </a:rPr>
              <a:t>package </a:t>
            </a:r>
            <a:r>
              <a:rPr lang="en-GB" sz="1600" dirty="0" err="1"/>
              <a:t>ee.taltech.akaver.helloworld</a:t>
            </a:r>
            <a:br>
              <a:rPr lang="en-GB" sz="1600" dirty="0"/>
            </a:br>
            <a:br>
              <a:rPr lang="en-GB" sz="1600" dirty="0"/>
            </a:br>
            <a:r>
              <a:rPr lang="en-GB" sz="1600" dirty="0">
                <a:solidFill>
                  <a:srgbClr val="ED864A"/>
                </a:solidFill>
              </a:rPr>
              <a:t>import </a:t>
            </a:r>
            <a:r>
              <a:rPr lang="en-GB" sz="1600" dirty="0"/>
              <a:t>…</a:t>
            </a:r>
            <a:br>
              <a:rPr lang="en-GB" sz="1600" dirty="0">
                <a:solidFill>
                  <a:srgbClr val="FFFFFF"/>
                </a:solidFill>
              </a:rPr>
            </a:br>
            <a:br>
              <a:rPr lang="en-GB" sz="1600" dirty="0"/>
            </a:br>
            <a:r>
              <a:rPr lang="en-GB" sz="1600" dirty="0">
                <a:solidFill>
                  <a:srgbClr val="ED864A"/>
                </a:solidFill>
              </a:rPr>
              <a:t>class </a:t>
            </a:r>
            <a:r>
              <a:rPr lang="en-GB" sz="1600" dirty="0" err="1">
                <a:solidFill>
                  <a:srgbClr val="FFFFFF"/>
                </a:solidFill>
              </a:rPr>
              <a:t>MainActivity</a:t>
            </a:r>
            <a:r>
              <a:rPr lang="en-GB" sz="1600" dirty="0">
                <a:solidFill>
                  <a:srgbClr val="FFFFFF"/>
                </a:solidFill>
              </a:rPr>
              <a:t> </a:t>
            </a:r>
            <a:r>
              <a:rPr lang="en-GB" sz="1600" dirty="0"/>
              <a:t>: </a:t>
            </a:r>
            <a:r>
              <a:rPr lang="en-GB" sz="1600" dirty="0" err="1"/>
              <a:t>AppCompatActivity</a:t>
            </a:r>
            <a:r>
              <a:rPr lang="en-GB" sz="1600" dirty="0"/>
              <a:t>() {</a:t>
            </a:r>
            <a:br>
              <a:rPr lang="en-GB" sz="1600" dirty="0"/>
            </a:br>
            <a:br>
              <a:rPr lang="en-GB" sz="1600" dirty="0"/>
            </a:br>
            <a:r>
              <a:rPr lang="en-GB" sz="1600" dirty="0"/>
              <a:t>    </a:t>
            </a:r>
            <a:r>
              <a:rPr lang="en-GB" sz="1600" dirty="0">
                <a:solidFill>
                  <a:srgbClr val="ED864A"/>
                </a:solidFill>
              </a:rPr>
              <a:t>override fun </a:t>
            </a:r>
            <a:r>
              <a:rPr lang="en-GB" sz="1600" dirty="0" err="1">
                <a:solidFill>
                  <a:srgbClr val="FFCF40"/>
                </a:solidFill>
              </a:rPr>
              <a:t>onCreate</a:t>
            </a:r>
            <a:r>
              <a:rPr lang="en-GB" sz="1600" dirty="0"/>
              <a:t>(</a:t>
            </a:r>
            <a:r>
              <a:rPr lang="en-GB" sz="1600" dirty="0" err="1">
                <a:solidFill>
                  <a:srgbClr val="FFFFFF"/>
                </a:solidFill>
              </a:rPr>
              <a:t>savedInstanceState</a:t>
            </a:r>
            <a:r>
              <a:rPr lang="en-GB" sz="1600" dirty="0"/>
              <a:t>: </a:t>
            </a:r>
            <a:r>
              <a:rPr lang="en-GB" sz="1600" dirty="0">
                <a:solidFill>
                  <a:srgbClr val="FFFFFF"/>
                </a:solidFill>
              </a:rPr>
              <a:t>Bundle</a:t>
            </a:r>
            <a:r>
              <a:rPr lang="en-GB" sz="1600" dirty="0"/>
              <a:t>?) {</a:t>
            </a:r>
            <a:br>
              <a:rPr lang="en-GB" sz="1600" dirty="0"/>
            </a:br>
            <a:r>
              <a:rPr lang="en-GB" sz="1600" dirty="0"/>
              <a:t>        </a:t>
            </a:r>
            <a:r>
              <a:rPr lang="en-GB" sz="1600" dirty="0" err="1">
                <a:solidFill>
                  <a:srgbClr val="ED864A"/>
                </a:solidFill>
              </a:rPr>
              <a:t>super</a:t>
            </a:r>
            <a:r>
              <a:rPr lang="en-GB" sz="1600" dirty="0" err="1"/>
              <a:t>.onCreate</a:t>
            </a:r>
            <a:r>
              <a:rPr lang="en-GB" sz="1600" dirty="0"/>
              <a:t>(</a:t>
            </a:r>
            <a:r>
              <a:rPr lang="en-GB" sz="1600" dirty="0" err="1">
                <a:solidFill>
                  <a:srgbClr val="FFFFFF"/>
                </a:solidFill>
              </a:rPr>
              <a:t>savedInstanceState</a:t>
            </a:r>
            <a:r>
              <a:rPr lang="en-GB" sz="1600" dirty="0"/>
              <a:t>)</a:t>
            </a:r>
            <a:br>
              <a:rPr lang="en-GB" sz="1600" dirty="0"/>
            </a:br>
            <a:r>
              <a:rPr lang="en-GB" sz="1600" dirty="0"/>
              <a:t>        </a:t>
            </a:r>
            <a:r>
              <a:rPr lang="en-GB" sz="1600" dirty="0" err="1"/>
              <a:t>setContentView</a:t>
            </a:r>
            <a:r>
              <a:rPr lang="en-GB" sz="1600" dirty="0"/>
              <a:t>(</a:t>
            </a:r>
            <a:r>
              <a:rPr lang="en-GB" sz="1600" dirty="0" err="1">
                <a:solidFill>
                  <a:srgbClr val="FFFFFF"/>
                </a:solidFill>
              </a:rPr>
              <a:t>R</a:t>
            </a:r>
            <a:r>
              <a:rPr lang="en-GB" sz="1600" dirty="0" err="1"/>
              <a:t>.</a:t>
            </a:r>
            <a:r>
              <a:rPr lang="en-GB" sz="1600" dirty="0" err="1">
                <a:solidFill>
                  <a:srgbClr val="FFFFFF"/>
                </a:solidFill>
              </a:rPr>
              <a:t>layout</a:t>
            </a:r>
            <a:r>
              <a:rPr lang="en-GB" sz="1600" dirty="0" err="1"/>
              <a:t>.</a:t>
            </a:r>
            <a:r>
              <a:rPr lang="en-GB" sz="1600" i="1" dirty="0" err="1">
                <a:solidFill>
                  <a:srgbClr val="ED94FF"/>
                </a:solidFill>
              </a:rPr>
              <a:t>activity_main</a:t>
            </a:r>
            <a:r>
              <a:rPr lang="en-GB" sz="1600" dirty="0"/>
              <a:t>)</a:t>
            </a:r>
            <a:br>
              <a:rPr lang="en-GB" sz="1600" dirty="0"/>
            </a:br>
            <a:r>
              <a:rPr lang="en-GB" sz="1600" dirty="0"/>
              <a:t>    }</a:t>
            </a:r>
            <a:br>
              <a:rPr lang="en-GB" sz="1600" dirty="0"/>
            </a:br>
            <a:br>
              <a:rPr lang="en-GB" sz="1600" dirty="0"/>
            </a:br>
            <a:r>
              <a:rPr lang="en-GB" sz="1600" dirty="0"/>
              <a:t>    </a:t>
            </a:r>
            <a:r>
              <a:rPr lang="en-GB" sz="1600" dirty="0">
                <a:solidFill>
                  <a:srgbClr val="ED864A"/>
                </a:solidFill>
              </a:rPr>
              <a:t>fun </a:t>
            </a:r>
            <a:r>
              <a:rPr lang="en-GB" sz="1600" dirty="0" err="1">
                <a:solidFill>
                  <a:srgbClr val="FFCF40"/>
                </a:solidFill>
              </a:rPr>
              <a:t>bottonGreetClicked</a:t>
            </a:r>
            <a:r>
              <a:rPr lang="en-GB" sz="1600" dirty="0"/>
              <a:t>(</a:t>
            </a:r>
            <a:r>
              <a:rPr lang="en-GB" sz="1600" dirty="0">
                <a:solidFill>
                  <a:srgbClr val="FFFFFF"/>
                </a:solidFill>
              </a:rPr>
              <a:t>view</a:t>
            </a:r>
            <a:r>
              <a:rPr lang="en-GB" sz="1600" dirty="0"/>
              <a:t>: </a:t>
            </a:r>
            <a:r>
              <a:rPr lang="en-GB" sz="1600" dirty="0">
                <a:solidFill>
                  <a:srgbClr val="FFFFFF"/>
                </a:solidFill>
              </a:rPr>
              <a:t>View</a:t>
            </a:r>
            <a:r>
              <a:rPr lang="en-GB" sz="1600" dirty="0"/>
              <a:t>) {</a:t>
            </a:r>
            <a:br>
              <a:rPr lang="en-GB" sz="1600" dirty="0"/>
            </a:br>
            <a:r>
              <a:rPr lang="en-GB" sz="1600" dirty="0"/>
              <a:t>        </a:t>
            </a:r>
            <a:r>
              <a:rPr lang="en-GB" sz="1600" dirty="0" err="1"/>
              <a:t>textViewGreeting.</a:t>
            </a:r>
            <a:r>
              <a:rPr lang="en-GB" sz="1600" i="1" dirty="0" err="1">
                <a:solidFill>
                  <a:srgbClr val="ED94FF"/>
                </a:solidFill>
              </a:rPr>
              <a:t>text</a:t>
            </a:r>
            <a:r>
              <a:rPr lang="en-GB" sz="1600" i="1" dirty="0">
                <a:solidFill>
                  <a:srgbClr val="ED94FF"/>
                </a:solidFill>
              </a:rPr>
              <a:t> </a:t>
            </a:r>
            <a:r>
              <a:rPr lang="en-GB" sz="1600" dirty="0"/>
              <a:t>= </a:t>
            </a:r>
            <a:r>
              <a:rPr lang="en-GB" sz="1600" dirty="0">
                <a:solidFill>
                  <a:srgbClr val="54B33E"/>
                </a:solidFill>
              </a:rPr>
              <a:t>"Hello, " </a:t>
            </a:r>
            <a:r>
              <a:rPr lang="en-GB" sz="1600" dirty="0"/>
              <a:t>+ </a:t>
            </a:r>
            <a:r>
              <a:rPr lang="en-GB" sz="1600" dirty="0" err="1"/>
              <a:t>editTextName.</a:t>
            </a:r>
            <a:r>
              <a:rPr lang="en-GB" sz="1600" i="1" dirty="0" err="1">
                <a:solidFill>
                  <a:srgbClr val="ED94FF"/>
                </a:solidFill>
              </a:rPr>
              <a:t>text</a:t>
            </a:r>
            <a:r>
              <a:rPr lang="en-GB" sz="1600" i="1" dirty="0">
                <a:solidFill>
                  <a:srgbClr val="ED94FF"/>
                </a:solidFill>
              </a:rPr>
              <a:t> </a:t>
            </a:r>
            <a:r>
              <a:rPr lang="en-GB" sz="1600" dirty="0"/>
              <a:t>+</a:t>
            </a:r>
            <a:r>
              <a:rPr lang="en-GB" sz="1600" dirty="0">
                <a:solidFill>
                  <a:srgbClr val="54B33E"/>
                </a:solidFill>
              </a:rPr>
              <a:t>"!”</a:t>
            </a:r>
          </a:p>
          <a:p>
            <a:r>
              <a:rPr lang="en-GB" sz="1600" dirty="0">
                <a:solidFill>
                  <a:srgbClr val="ED864A"/>
                </a:solidFill>
              </a:rPr>
              <a:t>        </a:t>
            </a:r>
            <a:r>
              <a:rPr lang="en-GB" sz="1600" dirty="0" err="1">
                <a:solidFill>
                  <a:srgbClr val="ED864A"/>
                </a:solidFill>
              </a:rPr>
              <a:t>val</a:t>
            </a:r>
            <a:r>
              <a:rPr lang="en-GB" sz="1600" dirty="0">
                <a:solidFill>
                  <a:srgbClr val="ED864A"/>
                </a:solidFill>
              </a:rPr>
              <a:t> </a:t>
            </a:r>
            <a:r>
              <a:rPr lang="en-GB" sz="1600" dirty="0" err="1">
                <a:solidFill>
                  <a:srgbClr val="FFFFFF"/>
                </a:solidFill>
              </a:rPr>
              <a:t>imm</a:t>
            </a:r>
            <a:r>
              <a:rPr lang="en-GB" sz="1600" dirty="0">
                <a:solidFill>
                  <a:srgbClr val="FFFFFF"/>
                </a:solidFill>
              </a:rPr>
              <a:t> </a:t>
            </a:r>
            <a:r>
              <a:rPr lang="en-GB" sz="1600" dirty="0"/>
              <a:t>= </a:t>
            </a:r>
            <a:r>
              <a:rPr lang="en-GB" sz="1600" dirty="0" err="1"/>
              <a:t>getSystemService</a:t>
            </a:r>
            <a:r>
              <a:rPr lang="en-GB" sz="1600" dirty="0"/>
              <a:t>(</a:t>
            </a:r>
            <a:r>
              <a:rPr lang="en-GB" sz="1600" i="1" dirty="0">
                <a:solidFill>
                  <a:srgbClr val="ED94FF"/>
                </a:solidFill>
              </a:rPr>
              <a:t>INPUT_METHOD_SERVICE</a:t>
            </a:r>
            <a:r>
              <a:rPr lang="en-GB" sz="1600" dirty="0"/>
              <a:t>) </a:t>
            </a:r>
            <a:r>
              <a:rPr lang="en-GB" sz="1600" dirty="0">
                <a:solidFill>
                  <a:srgbClr val="ED864A"/>
                </a:solidFill>
              </a:rPr>
              <a:t>as </a:t>
            </a:r>
            <a:r>
              <a:rPr lang="en-GB" sz="1600" dirty="0" err="1">
                <a:solidFill>
                  <a:srgbClr val="FFFFFF"/>
                </a:solidFill>
              </a:rPr>
              <a:t>InputMethodManager</a:t>
            </a:r>
            <a:br>
              <a:rPr lang="en-GB" sz="1600" dirty="0">
                <a:solidFill>
                  <a:srgbClr val="FFFFFF"/>
                </a:solidFill>
              </a:rPr>
            </a:br>
            <a:r>
              <a:rPr lang="en-GB" sz="1600" dirty="0">
                <a:solidFill>
                  <a:srgbClr val="FFFFFF"/>
                </a:solidFill>
              </a:rPr>
              <a:t>        </a:t>
            </a:r>
            <a:r>
              <a:rPr lang="en-GB" sz="1600" dirty="0" err="1">
                <a:solidFill>
                  <a:srgbClr val="FFFFFF"/>
                </a:solidFill>
              </a:rPr>
              <a:t>imm</a:t>
            </a:r>
            <a:r>
              <a:rPr lang="en-GB" sz="1600" dirty="0" err="1"/>
              <a:t>.hideSoftInputFromWindow</a:t>
            </a:r>
            <a:r>
              <a:rPr lang="en-GB" sz="1600" dirty="0"/>
              <a:t>(</a:t>
            </a:r>
            <a:r>
              <a:rPr lang="en-GB" sz="1600" dirty="0" err="1"/>
              <a:t>getCurrentFocus</a:t>
            </a:r>
            <a:r>
              <a:rPr lang="en-GB" sz="1600" dirty="0"/>
              <a:t>()?.</a:t>
            </a:r>
            <a:r>
              <a:rPr lang="en-GB" sz="1600" i="1" dirty="0" err="1">
                <a:solidFill>
                  <a:srgbClr val="ED94FF"/>
                </a:solidFill>
              </a:rPr>
              <a:t>windowToken</a:t>
            </a:r>
            <a:r>
              <a:rPr lang="en-GB" sz="1600" b="1" dirty="0">
                <a:solidFill>
                  <a:srgbClr val="ED864A"/>
                </a:solidFill>
              </a:rPr>
              <a:t>, </a:t>
            </a:r>
            <a:r>
              <a:rPr lang="en-GB" sz="1600" b="1" dirty="0">
                <a:solidFill>
                  <a:srgbClr val="33CCFF"/>
                </a:solidFill>
              </a:rPr>
              <a:t>0</a:t>
            </a:r>
            <a:r>
              <a:rPr lang="en-GB" sz="1600" dirty="0"/>
              <a:t>)</a:t>
            </a:r>
            <a:r>
              <a:rPr lang="en-GB" sz="1600" b="1" dirty="0">
                <a:solidFill>
                  <a:srgbClr val="ED864A"/>
                </a:solidFill>
              </a:rPr>
              <a:t>;</a:t>
            </a:r>
            <a:br>
              <a:rPr lang="en-GB" sz="1600" dirty="0">
                <a:solidFill>
                  <a:srgbClr val="54B33E"/>
                </a:solidFill>
              </a:rPr>
            </a:br>
            <a:r>
              <a:rPr lang="en-GB" sz="1600" dirty="0">
                <a:solidFill>
                  <a:srgbClr val="54B33E"/>
                </a:solidFill>
              </a:rPr>
              <a:t>    </a:t>
            </a:r>
            <a:r>
              <a:rPr lang="en-GB" sz="1600" dirty="0"/>
              <a:t>}</a:t>
            </a:r>
            <a:br>
              <a:rPr lang="en-GB" sz="1600" dirty="0"/>
            </a:br>
            <a:r>
              <a:rPr lang="en-GB" sz="1600" dirty="0"/>
              <a:t>}</a:t>
            </a:r>
            <a:endParaRPr lang="en-EE" sz="1600" dirty="0"/>
          </a:p>
        </p:txBody>
      </p:sp>
    </p:spTree>
    <p:extLst>
      <p:ext uri="{BB962C8B-B14F-4D97-AF65-F5344CB8AC3E}">
        <p14:creationId xmlns:p14="http://schemas.microsoft.com/office/powerpoint/2010/main" val="256258307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Android – HelloWorld – MainActivity.java</a:t>
            </a:r>
            <a:endParaRPr lang="et-E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31</a:t>
            </a:fld>
            <a:endParaRPr lang="en-US" dirty="0"/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1874904" y="1918186"/>
            <a:ext cx="10317096" cy="4832092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t-EE" altLang="et-EE" sz="1400" b="1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package </a:t>
            </a:r>
            <a:r>
              <a:rPr kumimoji="0" lang="et-EE" altLang="et-EE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com.akaver.helloworld;</a:t>
            </a:r>
            <a:br>
              <a:rPr kumimoji="0" lang="et-EE" altLang="et-EE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br>
              <a:rPr kumimoji="0" lang="et-EE" altLang="et-EE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t-EE" altLang="et-EE" sz="1400" b="1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import </a:t>
            </a:r>
            <a:r>
              <a:rPr kumimoji="0" lang="et-EE" altLang="et-EE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...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et-EE" altLang="et-EE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t-EE" altLang="et-EE" sz="1400" b="1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public class </a:t>
            </a:r>
            <a:r>
              <a:rPr kumimoji="0" lang="et-EE" altLang="et-EE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MainActivity </a:t>
            </a:r>
            <a:r>
              <a:rPr kumimoji="0" lang="et-EE" altLang="et-EE" sz="1400" b="1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extends </a:t>
            </a:r>
            <a:r>
              <a:rPr kumimoji="0" lang="et-EE" altLang="et-EE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AppCompatActivity {</a:t>
            </a:r>
            <a:br>
              <a:rPr kumimoji="0" lang="et-EE" altLang="et-EE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br>
              <a:rPr kumimoji="0" lang="et-EE" altLang="et-EE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t-EE" altLang="et-EE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kumimoji="0" lang="et-EE" altLang="et-EE" sz="1400" b="0" i="0" u="none" strike="noStrike" cap="none" normalizeH="0" baseline="0" dirty="0">
                <a:ln>
                  <a:noFill/>
                </a:ln>
                <a:solidFill>
                  <a:srgbClr val="8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@Override</a:t>
            </a:r>
            <a:br>
              <a:rPr kumimoji="0" lang="et-EE" altLang="et-EE" sz="1400" b="0" i="0" u="none" strike="noStrike" cap="none" normalizeH="0" baseline="0" dirty="0">
                <a:ln>
                  <a:noFill/>
                </a:ln>
                <a:solidFill>
                  <a:srgbClr val="8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t-EE" altLang="et-EE" sz="1400" b="0" i="0" u="none" strike="noStrike" cap="none" normalizeH="0" baseline="0" dirty="0">
                <a:ln>
                  <a:noFill/>
                </a:ln>
                <a:solidFill>
                  <a:srgbClr val="8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kumimoji="0" lang="et-EE" altLang="et-EE" sz="1400" b="1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protected void </a:t>
            </a:r>
            <a:r>
              <a:rPr kumimoji="0" lang="et-EE" altLang="et-EE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onCreate(Bundle savedInstanceState) {</a:t>
            </a:r>
            <a:br>
              <a:rPr kumimoji="0" lang="et-EE" altLang="et-EE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t-EE" altLang="et-EE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    </a:t>
            </a:r>
            <a:r>
              <a:rPr kumimoji="0" lang="et-EE" altLang="et-EE" sz="1400" b="1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super</a:t>
            </a:r>
            <a:r>
              <a:rPr kumimoji="0" lang="et-EE" altLang="et-EE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.onCreate(savedInstanceState);</a:t>
            </a:r>
            <a:br>
              <a:rPr kumimoji="0" lang="et-EE" altLang="et-EE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t-EE" altLang="et-EE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    setContentView(R.layout.</a:t>
            </a:r>
            <a:r>
              <a:rPr kumimoji="0" lang="et-EE" altLang="et-EE" sz="1400" b="1" i="1" u="none" strike="noStrike" cap="none" normalizeH="0" baseline="0" dirty="0">
                <a:ln>
                  <a:noFill/>
                </a:ln>
                <a:solidFill>
                  <a:srgbClr val="660E7A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activity_main</a:t>
            </a:r>
            <a:r>
              <a:rPr kumimoji="0" lang="et-EE" altLang="et-EE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);</a:t>
            </a:r>
            <a:br>
              <a:rPr kumimoji="0" lang="et-EE" altLang="et-EE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t-EE" altLang="et-EE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}</a:t>
            </a:r>
            <a:br>
              <a:rPr kumimoji="0" lang="et-EE" altLang="et-EE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br>
              <a:rPr kumimoji="0" lang="et-EE" altLang="et-EE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t-EE" altLang="et-EE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kumimoji="0" lang="et-EE" altLang="et-EE" sz="1400" b="1" i="0" u="none" strike="noStrike" cap="none" normalizeH="0" baseline="0" dirty="0">
                <a:ln>
                  <a:noFill/>
                </a:ln>
                <a:solidFill>
                  <a:srgbClr val="000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public void </a:t>
            </a:r>
            <a:r>
              <a:rPr kumimoji="0" lang="et-EE" altLang="et-EE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buttonClicked(View view) {</a:t>
            </a:r>
            <a:br>
              <a:rPr kumimoji="0" lang="et-EE" altLang="et-EE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t-EE" altLang="et-EE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    TextView textView = (TextView) findViewById(R.id.</a:t>
            </a:r>
            <a:r>
              <a:rPr kumimoji="0" lang="et-EE" altLang="et-EE" sz="1400" b="1" i="1" u="none" strike="noStrike" cap="none" normalizeH="0" baseline="0" dirty="0">
                <a:ln>
                  <a:noFill/>
                </a:ln>
                <a:solidFill>
                  <a:srgbClr val="660E7A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textView</a:t>
            </a:r>
            <a:r>
              <a:rPr kumimoji="0" lang="et-EE" altLang="et-EE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);</a:t>
            </a:r>
            <a:br>
              <a:rPr kumimoji="0" lang="et-EE" altLang="et-EE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t-EE" altLang="et-EE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    EditText editText = (EditText) findViewById(R.id.</a:t>
            </a:r>
            <a:r>
              <a:rPr kumimoji="0" lang="et-EE" altLang="et-EE" sz="1400" b="1" i="1" u="none" strike="noStrike" cap="none" normalizeH="0" baseline="0" dirty="0">
                <a:ln>
                  <a:noFill/>
                </a:ln>
                <a:solidFill>
                  <a:srgbClr val="660E7A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editText</a:t>
            </a:r>
            <a:r>
              <a:rPr kumimoji="0" lang="et-EE" altLang="et-EE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);</a:t>
            </a:r>
            <a:br>
              <a:rPr kumimoji="0" lang="et-EE" altLang="et-EE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t-EE" altLang="et-EE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    textView.setText(</a:t>
            </a:r>
            <a:r>
              <a:rPr kumimoji="0" lang="et-EE" altLang="et-EE" sz="14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"Hello "</a:t>
            </a:r>
            <a:r>
              <a:rPr kumimoji="0" lang="et-EE" altLang="et-EE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+editText.getText()+</a:t>
            </a:r>
            <a:r>
              <a:rPr kumimoji="0" lang="et-EE" altLang="et-EE" sz="14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"!"</a:t>
            </a:r>
            <a:r>
              <a:rPr kumimoji="0" lang="et-EE" altLang="et-EE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);</a:t>
            </a:r>
            <a:br>
              <a:rPr kumimoji="0" lang="et-EE" altLang="et-EE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t-EE" altLang="et-EE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    editText.setText(</a:t>
            </a:r>
            <a:r>
              <a:rPr kumimoji="0" lang="et-EE" altLang="et-EE" sz="1400" b="1" i="0" u="none" strike="noStrike" cap="none" normalizeH="0" baseline="0" dirty="0">
                <a:ln>
                  <a:noFill/>
                </a:ln>
                <a:solidFill>
                  <a:srgbClr val="008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""</a:t>
            </a:r>
            <a:r>
              <a:rPr kumimoji="0" lang="et-EE" altLang="et-EE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);</a:t>
            </a:r>
            <a:br>
              <a:rPr kumimoji="0" lang="et-EE" altLang="et-EE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br>
              <a:rPr kumimoji="0" lang="et-EE" altLang="et-EE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t-EE" altLang="et-EE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    InputMethodManager imm = (InputMethodManager) getSystemService(</a:t>
            </a:r>
            <a:r>
              <a:rPr kumimoji="0" lang="et-EE" altLang="et-EE" sz="1400" b="1" i="1" u="none" strike="noStrike" cap="none" normalizeH="0" baseline="0" dirty="0">
                <a:ln>
                  <a:noFill/>
                </a:ln>
                <a:solidFill>
                  <a:srgbClr val="660E7A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INPUT_METHOD_SERVICE</a:t>
            </a:r>
            <a:r>
              <a:rPr kumimoji="0" lang="et-EE" altLang="et-EE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);</a:t>
            </a:r>
            <a:br>
              <a:rPr kumimoji="0" lang="et-EE" altLang="et-EE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t-EE" altLang="et-EE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    imm.hideSoftInputFromWindow(getCurrentFocus().getWindowToken(), </a:t>
            </a:r>
            <a:r>
              <a:rPr kumimoji="0" lang="et-EE" altLang="et-EE" sz="1400" b="0" i="0" u="none" strike="noStrike" cap="none" normalizeH="0" baseline="0" dirty="0">
                <a:ln>
                  <a:noFill/>
                </a:ln>
                <a:solidFill>
                  <a:srgbClr val="0000FF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0</a:t>
            </a:r>
            <a:r>
              <a:rPr kumimoji="0" lang="et-EE" altLang="et-EE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);</a:t>
            </a:r>
            <a:br>
              <a:rPr kumimoji="0" lang="et-EE" altLang="et-EE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t-EE" altLang="et-EE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}</a:t>
            </a:r>
            <a:br>
              <a:rPr kumimoji="0" lang="et-EE" altLang="et-EE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et-EE" altLang="et-EE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}</a:t>
            </a:r>
            <a:endParaRPr kumimoji="0" lang="et-EE" altLang="et-EE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093074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5EBE4B-A9C8-A244-8299-96A01DAC81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EE" dirty="0"/>
              <a:t>Android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FEE82DB-2C04-C645-A7E6-3F5A35BCFCA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EE" dirty="0"/>
              <a:t>The end!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ACCFCE0-153B-6F45-B470-A1C50FBC46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32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017974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5EBE4B-A9C8-A244-8299-96A01DAC81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EE" dirty="0"/>
              <a:t>Android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FEE82DB-2C04-C645-A7E6-3F5A35BCFCA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E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ACCFCE0-153B-6F45-B470-A1C50FBC46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33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95936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Short history</a:t>
            </a:r>
            <a:endParaRPr lang="et-E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2003 – founded (lead: Andy Rubin)</a:t>
            </a:r>
          </a:p>
          <a:p>
            <a:pPr lvl="1"/>
            <a:r>
              <a:rPr lang="en-US" dirty="0"/>
              <a:t>Initial idea – OS for cameras</a:t>
            </a:r>
          </a:p>
          <a:p>
            <a:pPr lvl="1"/>
            <a:r>
              <a:rPr lang="en-US" dirty="0"/>
              <a:t>New plan – Mobile OS, (others: Symbian/Nokia and Win Mobile)</a:t>
            </a:r>
          </a:p>
          <a:p>
            <a:r>
              <a:rPr lang="en-US" dirty="0"/>
              <a:t>2005 – Google acquires the whole project</a:t>
            </a:r>
          </a:p>
          <a:p>
            <a:r>
              <a:rPr lang="en-US" dirty="0"/>
              <a:t>2007 – Open Handset Alliance</a:t>
            </a:r>
          </a:p>
          <a:p>
            <a:pPr lvl="1"/>
            <a:r>
              <a:rPr lang="en-US" dirty="0"/>
              <a:t>Google, HTC, Sony, Samsung, Dell, Motorola, LG, Qualcomm, Intel, </a:t>
            </a:r>
            <a:r>
              <a:rPr lang="en-US" dirty="0" err="1"/>
              <a:t>etc</a:t>
            </a:r>
            <a:r>
              <a:rPr lang="en-US" dirty="0"/>
              <a:t>…</a:t>
            </a:r>
          </a:p>
          <a:p>
            <a:r>
              <a:rPr lang="en-US" dirty="0"/>
              <a:t>2008 – Android 1.0 (HTC Dream, no touchscreen)</a:t>
            </a:r>
          </a:p>
          <a:p>
            <a:r>
              <a:rPr lang="en-US" dirty="0"/>
              <a:t>2009 – Android 1.5 Cupcake (iPhone 2007, iPhone 3G 2008)</a:t>
            </a:r>
          </a:p>
          <a:p>
            <a:r>
              <a:rPr lang="en-US" dirty="0"/>
              <a:t>2010 – Android 2.2 </a:t>
            </a:r>
            <a:r>
              <a:rPr lang="en-US" dirty="0" err="1"/>
              <a:t>Froyo</a:t>
            </a:r>
            <a:r>
              <a:rPr lang="en-US" dirty="0"/>
              <a:t>, 2.3 Gingerbread</a:t>
            </a:r>
          </a:p>
          <a:p>
            <a:pPr marL="0" indent="0">
              <a:buNone/>
            </a:pPr>
            <a:endParaRPr lang="et-E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63553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Short history</a:t>
            </a:r>
            <a:endParaRPr lang="et-E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2011 – Android 3.0 Honeycomb (tablets only)</a:t>
            </a:r>
          </a:p>
          <a:p>
            <a:r>
              <a:rPr lang="en-US" dirty="0"/>
              <a:t>2011 - Android 4.0 Ice Cream Sandwich</a:t>
            </a:r>
          </a:p>
          <a:p>
            <a:pPr lvl="1"/>
            <a:r>
              <a:rPr lang="en-US" dirty="0"/>
              <a:t>HOLO UI</a:t>
            </a:r>
          </a:p>
          <a:p>
            <a:r>
              <a:rPr lang="en-US" dirty="0"/>
              <a:t>2014 - Android 5 Lollipop</a:t>
            </a:r>
          </a:p>
          <a:p>
            <a:pPr lvl="1"/>
            <a:r>
              <a:rPr lang="en-US" dirty="0"/>
              <a:t>Material design</a:t>
            </a:r>
          </a:p>
          <a:p>
            <a:pPr lvl="1"/>
            <a:r>
              <a:rPr lang="en-US" dirty="0" err="1"/>
              <a:t>Dalvik</a:t>
            </a:r>
            <a:r>
              <a:rPr lang="en-US" dirty="0"/>
              <a:t> vs ART (Android Runtime) (JIT or precompile, garbage collection)</a:t>
            </a:r>
          </a:p>
          <a:p>
            <a:r>
              <a:rPr lang="en-US" dirty="0"/>
              <a:t>2015 - Android 6 Marshmallow</a:t>
            </a:r>
          </a:p>
          <a:p>
            <a:r>
              <a:rPr lang="en-US" dirty="0"/>
              <a:t>2016 </a:t>
            </a:r>
            <a:r>
              <a:rPr lang="mr-IN" dirty="0"/>
              <a:t>–</a:t>
            </a:r>
            <a:r>
              <a:rPr lang="en-US" dirty="0"/>
              <a:t> Android 7 Nougat</a:t>
            </a:r>
          </a:p>
          <a:p>
            <a:r>
              <a:rPr lang="en-US" dirty="0"/>
              <a:t>2017 – Android 8 Oreo</a:t>
            </a:r>
          </a:p>
          <a:p>
            <a:r>
              <a:rPr lang="en-US" dirty="0"/>
              <a:t>2018 – Android 9 Pie</a:t>
            </a:r>
          </a:p>
          <a:p>
            <a:r>
              <a:rPr lang="en-US" dirty="0"/>
              <a:t>2019 – Android 10 Q – moves closer to iOS, security clamped down</a:t>
            </a:r>
            <a:endParaRPr lang="et-E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67296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Version distribution</a:t>
            </a:r>
            <a:endParaRPr lang="et-E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03312" y="5873518"/>
            <a:ext cx="10763865" cy="374881"/>
          </a:xfrm>
        </p:spPr>
        <p:txBody>
          <a:bodyPr>
            <a:normAutofit lnSpcReduction="10000"/>
          </a:bodyPr>
          <a:lstStyle/>
          <a:p>
            <a:r>
              <a:rPr lang="en-US" dirty="0"/>
              <a:t>Source: http://developer.android.com/about/dashboards/index.html</a:t>
            </a:r>
            <a:endParaRPr lang="et-E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6</a:t>
            </a:fld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8543299" y="1661939"/>
            <a:ext cx="324853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Pie – 9.X – 10%</a:t>
            </a:r>
          </a:p>
          <a:p>
            <a:r>
              <a:rPr lang="en-US" dirty="0"/>
              <a:t>Oreo </a:t>
            </a:r>
            <a:r>
              <a:rPr lang="mr-IN" dirty="0"/>
              <a:t>–</a:t>
            </a:r>
            <a:r>
              <a:rPr lang="en-US" dirty="0"/>
              <a:t> 8.X </a:t>
            </a:r>
            <a:r>
              <a:rPr lang="mr-IN" dirty="0"/>
              <a:t>–</a:t>
            </a:r>
            <a:r>
              <a:rPr lang="en-US" dirty="0"/>
              <a:t> 28%</a:t>
            </a:r>
            <a:br>
              <a:rPr lang="en-US" dirty="0"/>
            </a:br>
            <a:r>
              <a:rPr lang="en-US" dirty="0"/>
              <a:t>Nougat </a:t>
            </a:r>
            <a:r>
              <a:rPr lang="mr-IN" dirty="0"/>
              <a:t>–</a:t>
            </a:r>
            <a:r>
              <a:rPr lang="en-US" dirty="0"/>
              <a:t> 7.X - 19%</a:t>
            </a:r>
            <a:br>
              <a:rPr lang="en-US" dirty="0"/>
            </a:br>
            <a:r>
              <a:rPr lang="en-US" dirty="0"/>
              <a:t>Marshmallow – 6.X – 17%</a:t>
            </a:r>
          </a:p>
          <a:p>
            <a:r>
              <a:rPr lang="en-US" dirty="0"/>
              <a:t>Lollipop  - 5.X – 14%</a:t>
            </a:r>
          </a:p>
          <a:p>
            <a:r>
              <a:rPr lang="en-US" dirty="0"/>
              <a:t>KitKat – 4.4 – 7%</a:t>
            </a:r>
          </a:p>
          <a:p>
            <a:endParaRPr lang="en-US" dirty="0"/>
          </a:p>
          <a:p>
            <a:r>
              <a:rPr lang="en-US" dirty="0"/>
              <a:t>4.4 and higher - ca  95%</a:t>
            </a:r>
          </a:p>
        </p:txBody>
      </p:sp>
      <p:pic>
        <p:nvPicPr>
          <p:cNvPr id="8" name="Picture 7" descr="A picture containing device&#10;&#10;Description automatically generated">
            <a:extLst>
              <a:ext uri="{FF2B5EF4-FFF2-40B4-BE49-F238E27FC236}">
                <a16:creationId xmlns:a16="http://schemas.microsoft.com/office/drawing/2014/main" id="{0D79FDAC-80D7-B34A-AC69-D2FC900A49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759" y="1515943"/>
            <a:ext cx="6685628" cy="3342814"/>
          </a:xfrm>
          <a:prstGeom prst="rect">
            <a:avLst/>
          </a:prstGeom>
          <a:solidFill>
            <a:schemeClr val="tx1"/>
          </a:solidFill>
        </p:spPr>
      </p:pic>
    </p:spTree>
    <p:extLst>
      <p:ext uri="{BB962C8B-B14F-4D97-AF65-F5344CB8AC3E}">
        <p14:creationId xmlns:p14="http://schemas.microsoft.com/office/powerpoint/2010/main" val="106051632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3108" y="1388286"/>
            <a:ext cx="3618864" cy="2016829"/>
          </a:xfrm>
        </p:spPr>
        <p:txBody>
          <a:bodyPr/>
          <a:lstStyle/>
          <a:p>
            <a:r>
              <a:rPr lang="en-US" dirty="0"/>
              <a:t>Android architecture</a:t>
            </a:r>
            <a:endParaRPr lang="et-E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7</a:t>
            </a:fld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111" y="427645"/>
            <a:ext cx="7803746" cy="60538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874450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Android - App types</a:t>
            </a:r>
            <a:endParaRPr lang="et-E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NDK - C/C++</a:t>
            </a:r>
          </a:p>
          <a:p>
            <a:pPr lvl="1"/>
            <a:r>
              <a:rPr lang="en-US" dirty="0"/>
              <a:t>Close to hardware and operating system</a:t>
            </a:r>
          </a:p>
          <a:p>
            <a:r>
              <a:rPr lang="en-US" dirty="0"/>
              <a:t>SDK - Native &lt;- this course!!!!</a:t>
            </a:r>
          </a:p>
          <a:p>
            <a:pPr lvl="1"/>
            <a:r>
              <a:rPr lang="en-US" dirty="0"/>
              <a:t>Kotlin/Java (ART/Dalvik), using system libraries</a:t>
            </a:r>
          </a:p>
          <a:p>
            <a:r>
              <a:rPr lang="en-US" dirty="0"/>
              <a:t>Hybrid – React Native, Ionic, etc.</a:t>
            </a:r>
          </a:p>
          <a:p>
            <a:r>
              <a:rPr lang="en-US" dirty="0"/>
              <a:t>Cross platform – Xamarin (C#), Flutter (Dart) etc.</a:t>
            </a:r>
          </a:p>
          <a:p>
            <a:r>
              <a:rPr lang="en-US" dirty="0"/>
              <a:t>Html/JS – Progressive Web Apps</a:t>
            </a:r>
          </a:p>
          <a:p>
            <a:pPr lvl="1"/>
            <a:r>
              <a:rPr lang="en-US" dirty="0"/>
              <a:t>One codebase/layout for different platforms</a:t>
            </a:r>
          </a:p>
          <a:p>
            <a:pPr lvl="1"/>
            <a:r>
              <a:rPr lang="en-US" dirty="0"/>
              <a:t>Problems with UI, weak access to hardware</a:t>
            </a:r>
          </a:p>
          <a:p>
            <a:r>
              <a:rPr lang="en-US" dirty="0"/>
              <a:t>There is also course on Hybrid Mobile Apps - ICD0018 (fall semester)</a:t>
            </a:r>
          </a:p>
          <a:p>
            <a:endParaRPr lang="et-E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541139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Android – App architecture</a:t>
            </a:r>
            <a:br>
              <a:rPr lang="en-US" dirty="0"/>
            </a:br>
            <a:r>
              <a:rPr lang="en-US" dirty="0"/>
              <a:t>AndroidManifest.xml</a:t>
            </a:r>
            <a:endParaRPr lang="et-E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The manifest file presents essential information about your app to the Android system, information the system must have before it can run any of the app's code.</a:t>
            </a:r>
          </a:p>
          <a:p>
            <a:r>
              <a:rPr lang="en-US" dirty="0"/>
              <a:t>Describes the components of the application — the activities, services, broadcast receivers, and content providers that the application is composed of.</a:t>
            </a:r>
          </a:p>
          <a:p>
            <a:r>
              <a:rPr lang="en-US" dirty="0"/>
              <a:t>Declares which permissions the application must have in order to access protected parts of the API and interact with other applications.</a:t>
            </a:r>
          </a:p>
          <a:p>
            <a:r>
              <a:rPr lang="en-US" dirty="0"/>
              <a:t>Declares the minimum level of the Android API that the application requires.</a:t>
            </a:r>
          </a:p>
          <a:p>
            <a:r>
              <a:rPr lang="en-US" dirty="0"/>
              <a:t>Declares hardware requirements.</a:t>
            </a:r>
            <a:endParaRPr lang="et-E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283402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">
  <a:themeElements>
    <a:clrScheme name="Ion">
      <a:dk1>
        <a:sysClr val="windowText" lastClr="000000"/>
      </a:dk1>
      <a:lt1>
        <a:sysClr val="window" lastClr="FFFFFF"/>
      </a:lt1>
      <a:dk2>
        <a:srgbClr val="0E5580"/>
      </a:dk2>
      <a:lt2>
        <a:srgbClr val="EBEBEB"/>
      </a:lt2>
      <a:accent1>
        <a:srgbClr val="ACD433"/>
      </a:accent1>
      <a:accent2>
        <a:srgbClr val="E6C133"/>
      </a:accent2>
      <a:accent3>
        <a:srgbClr val="EF7A24"/>
      </a:accent3>
      <a:accent4>
        <a:srgbClr val="5AA0F5"/>
      </a:accent4>
      <a:accent5>
        <a:srgbClr val="75CEEC"/>
      </a:accent5>
      <a:accent6>
        <a:srgbClr val="65D6A0"/>
      </a:accent6>
      <a:hlink>
        <a:srgbClr val="C4E46E"/>
      </a:hlink>
      <a:folHlink>
        <a:srgbClr val="BDE0FB"/>
      </a:folHlink>
    </a:clrScheme>
    <a:fontScheme name="Io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2000"/>
                <a:hueMod val="96000"/>
                <a:satMod val="128000"/>
                <a:lumMod val="114000"/>
              </a:schemeClr>
            </a:gs>
            <a:gs pos="100000">
              <a:schemeClr val="phClr">
                <a:shade val="62000"/>
                <a:hueMod val="100000"/>
                <a:satMod val="13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2000"/>
                <a:hueMod val="108000"/>
                <a:satMod val="164000"/>
                <a:lumMod val="69000"/>
              </a:schemeClr>
              <a:schemeClr val="phClr">
                <a:tint val="96000"/>
                <a:hueMod val="90000"/>
                <a:satMod val="130000"/>
                <a:lumMod val="134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BACC050B-8757-4460-95D8-E37B46A6B421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5237</TotalTime>
  <Words>2197</Words>
  <Application>Microsoft Macintosh PowerPoint</Application>
  <PresentationFormat>Widescreen</PresentationFormat>
  <Paragraphs>185</Paragraphs>
  <Slides>33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39" baseType="lpstr">
      <vt:lpstr>Arial</vt:lpstr>
      <vt:lpstr>Calibri</vt:lpstr>
      <vt:lpstr>Century Gothic</vt:lpstr>
      <vt:lpstr>Courier New</vt:lpstr>
      <vt:lpstr>Wingdings 3</vt:lpstr>
      <vt:lpstr>Ion</vt:lpstr>
      <vt:lpstr>Native Mobile Applications</vt:lpstr>
      <vt:lpstr>Course topics - Android</vt:lpstr>
      <vt:lpstr>Android</vt:lpstr>
      <vt:lpstr>Short history</vt:lpstr>
      <vt:lpstr>Short history</vt:lpstr>
      <vt:lpstr>Version distribution</vt:lpstr>
      <vt:lpstr>Android architecture</vt:lpstr>
      <vt:lpstr>Android - App types</vt:lpstr>
      <vt:lpstr>Android – App architecture AndroidManifest.xml</vt:lpstr>
      <vt:lpstr>Android – AndroidManifest.xml Example - </vt:lpstr>
      <vt:lpstr>Android – code MainActivity.kt</vt:lpstr>
      <vt:lpstr>Android – Layout - Resource files activity_main.xml</vt:lpstr>
      <vt:lpstr>Android – Other resources</vt:lpstr>
      <vt:lpstr>Android - apk</vt:lpstr>
      <vt:lpstr>Android – Google Play - appstore</vt:lpstr>
      <vt:lpstr>Android – App security</vt:lpstr>
      <vt:lpstr>Android – dev problems</vt:lpstr>
      <vt:lpstr>Android – testing on devices</vt:lpstr>
      <vt:lpstr>Android - devices</vt:lpstr>
      <vt:lpstr>Android - devices</vt:lpstr>
      <vt:lpstr>Android – Hello World</vt:lpstr>
      <vt:lpstr>Android – Hello World</vt:lpstr>
      <vt:lpstr>Android – Hello World</vt:lpstr>
      <vt:lpstr>Android – Hello World</vt:lpstr>
      <vt:lpstr>Android – Hello World</vt:lpstr>
      <vt:lpstr>Android – Hello World, Layout XML</vt:lpstr>
      <vt:lpstr>Android – Hello World</vt:lpstr>
      <vt:lpstr>Android – Hello World</vt:lpstr>
      <vt:lpstr>Android – Hello World</vt:lpstr>
      <vt:lpstr>Android – Hello World</vt:lpstr>
      <vt:lpstr>Android – HelloWorld – MainActivity.java</vt:lpstr>
      <vt:lpstr>Android</vt:lpstr>
      <vt:lpstr>Android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Mobile Software Development for Android - I397</dc:title>
  <dc:creator>andres käver</dc:creator>
  <cp:lastModifiedBy>Andres Käver</cp:lastModifiedBy>
  <cp:revision>76</cp:revision>
  <dcterms:created xsi:type="dcterms:W3CDTF">2015-10-15T12:35:18Z</dcterms:created>
  <dcterms:modified xsi:type="dcterms:W3CDTF">2020-09-04T14:55:59Z</dcterms:modified>
</cp:coreProperties>
</file>