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4"/>
  </p:notesMasterIdLst>
  <p:sldIdLst>
    <p:sldId id="295" r:id="rId2"/>
    <p:sldId id="257" r:id="rId3"/>
    <p:sldId id="258" r:id="rId4"/>
    <p:sldId id="259" r:id="rId5"/>
    <p:sldId id="260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7" r:id="rId18"/>
    <p:sldId id="275" r:id="rId19"/>
    <p:sldId id="276" r:id="rId20"/>
    <p:sldId id="278" r:id="rId21"/>
    <p:sldId id="279" r:id="rId22"/>
    <p:sldId id="280" r:id="rId23"/>
    <p:sldId id="28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51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451" autoAdjust="0"/>
    <p:restoredTop sz="93045" autoAdjust="0"/>
  </p:normalViewPr>
  <p:slideViewPr>
    <p:cSldViewPr snapToGrid="0">
      <p:cViewPr varScale="1">
        <p:scale>
          <a:sx n="84" d="100"/>
          <a:sy n="84" d="100"/>
        </p:scale>
        <p:origin x="15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058F15-0E18-4F6A-B9F3-564C7228F6E2}" type="datetimeFigureOut">
              <a:rPr lang="et-EE" smtClean="0"/>
              <a:t>18.09.20</a:t>
            </a:fld>
            <a:endParaRPr lang="et-E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t-E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2EAB4-ED3B-407C-8199-EAC6E751E16E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12855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4017D-616C-426D-B96A-9B74169657CB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3E2F8-4F9B-475A-9076-FF47062FDB53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4FA4-9781-4D2E-9CA0-82AF90576D91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A1842-AF3A-4F79-81E5-89F3140F58EC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153BF-32B0-4A81-ACA1-CA4D3511A15C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07BF-3C55-4F26-A6A0-49E70F83FEE8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02B73-859B-4B75-B038-91839C89101A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8DDA1-6E86-4CE1-9860-B071DC8D34E1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3DEBE-8681-4664-83A8-552B71039C1E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FFF52-A86D-4A10-973C-2E68BFB2A7DA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43DB-8957-458B-B939-391AEFD585EB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26DD-D0EA-402D-90AE-E23B9B1122B9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9E6D-C8FB-4995-9B70-35802D29F244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D0E8D-CF6C-4C2C-8928-6CF987645092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08CB8-50D4-4762-AAB3-AD974B8E03D9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7526-571B-42F1-BF46-40AF976A9F12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42B4-7614-4FB7-9AC1-D50FE9B34BC0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56A1F32-43A5-49FE-A36C-65A860914068}" type="datetime1">
              <a:rPr lang="en-US" smtClean="0"/>
              <a:t>9/18/20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mailto:akaver@itcollege.ee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tif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Native Mobile Applications</a:t>
            </a:r>
            <a:endParaRPr lang="et-EE" dirty="0"/>
          </a:p>
        </p:txBody>
      </p:sp>
      <p:sp>
        <p:nvSpPr>
          <p:cNvPr id="5" name="Text Placeholder 4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1176232"/>
          </a:xfrm>
        </p:spPr>
        <p:txBody>
          <a:bodyPr>
            <a:normAutofit/>
          </a:bodyPr>
          <a:lstStyle/>
          <a:p>
            <a:r>
              <a:rPr lang="en-US" cap="none" dirty="0" err="1"/>
              <a:t>TalTech</a:t>
            </a:r>
            <a:r>
              <a:rPr lang="en-US" cap="none" dirty="0"/>
              <a:t>, Andres Käver, 2020-2021, Fall semester</a:t>
            </a:r>
          </a:p>
          <a:p>
            <a:r>
              <a:rPr lang="en-US" cap="none" dirty="0"/>
              <a:t>Skype: </a:t>
            </a:r>
            <a:r>
              <a:rPr lang="en-US" cap="none" dirty="0" err="1"/>
              <a:t>akaver</a:t>
            </a:r>
            <a:r>
              <a:rPr lang="en-US" cap="none" dirty="0"/>
              <a:t>   Email: </a:t>
            </a:r>
            <a:r>
              <a:rPr lang="en-US" cap="none" dirty="0">
                <a:hlinkClick r:id="rId2"/>
              </a:rPr>
              <a:t>akaver@itcollege.ee</a:t>
            </a:r>
            <a:endParaRPr lang="en-US" cap="none" dirty="0"/>
          </a:p>
          <a:p>
            <a:endParaRPr lang="en-US" cap="none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7248" y="-561978"/>
            <a:ext cx="5142857" cy="38571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6AB63E-7A98-9F4F-AAC2-33E8893A9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6500" y="4521200"/>
            <a:ext cx="2095500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717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Margin vs padding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3930156"/>
            <a:ext cx="8946541" cy="2318243"/>
          </a:xfrm>
        </p:spPr>
        <p:txBody>
          <a:bodyPr/>
          <a:lstStyle/>
          <a:p>
            <a:r>
              <a:rPr lang="en-US" dirty="0"/>
              <a:t>No margin</a:t>
            </a:r>
          </a:p>
          <a:p>
            <a:r>
              <a:rPr lang="en-US" dirty="0" err="1"/>
              <a:t>android:padding</a:t>
            </a:r>
            <a:endParaRPr lang="en-US" dirty="0"/>
          </a:p>
          <a:p>
            <a:r>
              <a:rPr lang="en-US" dirty="0" err="1"/>
              <a:t>android:layout_margin</a:t>
            </a:r>
            <a:endParaRPr lang="en-US" dirty="0"/>
          </a:p>
          <a:p>
            <a:r>
              <a:rPr lang="en-US" dirty="0" err="1"/>
              <a:t>layout_xxx</a:t>
            </a:r>
            <a:r>
              <a:rPr lang="en-US" dirty="0"/>
              <a:t> prefix – deals with data from outside the view</a:t>
            </a:r>
          </a:p>
          <a:p>
            <a:r>
              <a:rPr lang="en-US" dirty="0"/>
              <a:t>padding – inside the view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1" y="1634774"/>
            <a:ext cx="3609975" cy="17240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5841" y="1634774"/>
            <a:ext cx="3552825" cy="18383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8349" y="1591911"/>
            <a:ext cx="351472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405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Gravity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Android:layout_gravity</a:t>
            </a:r>
            <a:endParaRPr lang="en-US" dirty="0"/>
          </a:p>
          <a:p>
            <a:pPr lvl="1"/>
            <a:r>
              <a:rPr lang="en-US" dirty="0"/>
              <a:t>Position of the view, regarding its parent</a:t>
            </a:r>
          </a:p>
          <a:p>
            <a:r>
              <a:rPr lang="en-US" dirty="0" err="1"/>
              <a:t>Android:gravity</a:t>
            </a:r>
            <a:endParaRPr lang="en-US" dirty="0"/>
          </a:p>
          <a:p>
            <a:pPr lvl="1"/>
            <a:r>
              <a:rPr lang="en-US" dirty="0"/>
              <a:t>Position of the content inside the view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317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Gravity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099" y="4179419"/>
            <a:ext cx="1986333" cy="16232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6126" y="1487245"/>
            <a:ext cx="2084799" cy="1628923"/>
          </a:xfrm>
          <a:prstGeom prst="rect">
            <a:avLst/>
          </a:prstGeom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413739" y="783150"/>
            <a:ext cx="5723906" cy="286232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t-EE" altLang="et-EE" sz="12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&lt;?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xml version=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"1.0"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encoding=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"utf-8"</a:t>
            </a:r>
            <a:r>
              <a:rPr kumimoji="0" lang="et-EE" altLang="et-EE" sz="12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  <a:br>
              <a:rPr kumimoji="0" lang="et-EE" altLang="et-EE" sz="12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LinearLayout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xmlns: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"http://schemas.android.com/apk/res/android"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:orientation=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"vertical"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"match_parent"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"match_parent"</a:t>
            </a: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b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TextView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"160dp"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"160dp"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:gravity=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"center_horizontal"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:background=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"#ff0000"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:text=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"New Text"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:id=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"@+id/textView2" </a:t>
            </a: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  <a:b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LinearLayout</a:t>
            </a: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kumimoji="0" lang="et-EE" altLang="et-EE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425614" y="3745307"/>
            <a:ext cx="5700156" cy="286232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t-EE" altLang="et-EE" sz="12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&lt;?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xml version=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"1.0"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encoding=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"utf-8"</a:t>
            </a:r>
            <a:r>
              <a:rPr kumimoji="0" lang="et-EE" altLang="et-EE" sz="12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  <a:br>
              <a:rPr kumimoji="0" lang="et-EE" altLang="et-EE" sz="12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LinearLayout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xmlns: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"http://schemas.android.com/apk/res/android"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:orientation=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"vertical"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"match_parent"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"match_parent"</a:t>
            </a: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b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TextView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"160dp"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"160dp"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:layout_gravity=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"center_horizontal"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:background=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"#ff0000"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:text=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"New Text"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:id=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"@+id/textView2" </a:t>
            </a: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  <a:b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LinearLayout</a:t>
            </a: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kumimoji="0" lang="et-EE" altLang="et-EE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9894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Gravity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be mixed and combined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13</a:t>
            </a:fld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229096" y="2684363"/>
            <a:ext cx="5985164" cy="30469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t-EE" altLang="et-EE" sz="12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&lt;?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xml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version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"1.0"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encoding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"utf-8"</a:t>
            </a:r>
            <a:r>
              <a:rPr kumimoji="0" lang="et-EE" altLang="et-EE" sz="12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  <a:br>
              <a:rPr kumimoji="0" lang="et-EE" altLang="et-EE" sz="12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LinearLayout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xmlns: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"http://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schemas.android.com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apk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res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/android"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:orientation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vertical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match_parent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match_parent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b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TextView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"160dp"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"160dp"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:gravity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center_horizontal|bottom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:layout_gravity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right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:background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"#ff0000"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:text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"New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Text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"@+id/textView2" </a:t>
            </a: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  <a:b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LinearLayout</a:t>
            </a: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kumimoji="0" lang="et-EE" altLang="et-EE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493" y="3345975"/>
            <a:ext cx="2401312" cy="193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385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LinearLayout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</a:t>
            </a:r>
            <a:r>
              <a:rPr lang="en-US" dirty="0" err="1"/>
              <a:t>LinearLayout</a:t>
            </a:r>
            <a:r>
              <a:rPr lang="en-US" dirty="0"/>
              <a:t>?</a:t>
            </a:r>
          </a:p>
          <a:p>
            <a:r>
              <a:rPr lang="en-US" dirty="0"/>
              <a:t>Gravity</a:t>
            </a:r>
          </a:p>
          <a:p>
            <a:r>
              <a:rPr lang="en-US" dirty="0"/>
              <a:t>Weight</a:t>
            </a:r>
          </a:p>
          <a:p>
            <a:r>
              <a:rPr lang="en-US" dirty="0"/>
              <a:t>Nested layout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0742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LinearLayout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751" y="1585355"/>
            <a:ext cx="7318006" cy="495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0040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LinearLayout</a:t>
            </a:r>
            <a:r>
              <a:rPr lang="en-US" dirty="0"/>
              <a:t> - Gravity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16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944" y="1498765"/>
            <a:ext cx="86772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904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LinearLayout</a:t>
            </a:r>
            <a:r>
              <a:rPr lang="en-US" dirty="0"/>
              <a:t> - Gravity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17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877" y="1454809"/>
            <a:ext cx="7393484" cy="5213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0800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LinearLayout</a:t>
            </a:r>
            <a:r>
              <a:rPr lang="en-US" dirty="0"/>
              <a:t> - Weight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Additional way to specify dimensions (</a:t>
            </a:r>
            <a:r>
              <a:rPr lang="en-US" dirty="0" err="1"/>
              <a:t>match_parent</a:t>
            </a:r>
            <a:r>
              <a:rPr lang="en-US" dirty="0"/>
              <a:t>, </a:t>
            </a:r>
            <a:r>
              <a:rPr lang="en-US" dirty="0" err="1"/>
              <a:t>wrap_content</a:t>
            </a:r>
            <a:r>
              <a:rPr lang="en-US" dirty="0"/>
              <a:t>, </a:t>
            </a:r>
            <a:r>
              <a:rPr lang="en-US" dirty="0" err="1"/>
              <a:t>xxxdp</a:t>
            </a:r>
            <a:r>
              <a:rPr lang="en-US" dirty="0"/>
              <a:t>)</a:t>
            </a:r>
          </a:p>
          <a:p>
            <a:r>
              <a:rPr lang="en-US" dirty="0"/>
              <a:t>Adds weights together</a:t>
            </a:r>
          </a:p>
          <a:p>
            <a:r>
              <a:rPr lang="en-US" dirty="0"/>
              <a:t>Width is based on ratios (1+1=2 =&gt; ½ and ½)</a:t>
            </a:r>
          </a:p>
          <a:p>
            <a:r>
              <a:rPr lang="en-US" dirty="0"/>
              <a:t>Can be mixed every way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6833" y="4589380"/>
            <a:ext cx="3667125" cy="17907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995" y="4589380"/>
            <a:ext cx="350520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5810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LinearLayout</a:t>
            </a:r>
            <a:r>
              <a:rPr lang="en-US" dirty="0"/>
              <a:t> - </a:t>
            </a:r>
            <a:r>
              <a:rPr lang="en-US" dirty="0" err="1"/>
              <a:t>weightSum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19</a:t>
            </a:fld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44405" y="1496121"/>
            <a:ext cx="5682342" cy="509370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t-EE" altLang="et-EE" sz="13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&lt;?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xml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version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"1.0"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encoding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"utf-8"</a:t>
            </a:r>
            <a:r>
              <a:rPr kumimoji="0" lang="et-EE" altLang="et-EE" sz="13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  <a:br>
              <a:rPr kumimoji="0" lang="et-EE" altLang="et-EE" sz="13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LinearLayout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xmlns: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"http://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schemas.android.com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apk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res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/android"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:orientation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horizontal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match_parent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match_parent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:gravity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center_horizontal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:weightSum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"4"</a:t>
            </a:r>
            <a:r>
              <a:rPr kumimoji="0" lang="et-EE" altLang="et-EE" sz="13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br>
              <a:rPr kumimoji="0" lang="et-EE" altLang="et-EE" sz="13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t-EE" altLang="et-EE" sz="13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TextView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"0dp"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:layout_weight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"1"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wrap_content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:background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"#ff0000"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:text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Left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side"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:id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"@+id/textView2" </a:t>
            </a:r>
            <a:r>
              <a:rPr kumimoji="0" lang="et-EE" altLang="et-EE" sz="13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  <a:br>
              <a:rPr kumimoji="0" lang="et-EE" altLang="et-EE" sz="13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TextView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"0dp"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:layout_weight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"1"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wrap_content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:background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"#00ff00"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:text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Right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side"</a:t>
            </a:r>
            <a:b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:id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3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"@+id/textView3" </a:t>
            </a:r>
            <a:r>
              <a:rPr kumimoji="0" lang="et-EE" altLang="et-EE" sz="13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  <a:br>
              <a:rPr kumimoji="0" lang="et-EE" altLang="et-EE" sz="13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3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kumimoji="0" lang="et-EE" altLang="et-EE" sz="13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LinearLayout</a:t>
            </a:r>
            <a:endParaRPr kumimoji="0" lang="et-EE" altLang="et-EE" sz="13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8230" y="2524124"/>
            <a:ext cx="5176136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945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fundamentals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Basic layout</a:t>
            </a:r>
          </a:p>
          <a:p>
            <a:pPr lvl="1"/>
            <a:r>
              <a:rPr lang="en-US" dirty="0"/>
              <a:t>Linear</a:t>
            </a:r>
          </a:p>
          <a:p>
            <a:pPr lvl="1"/>
            <a:r>
              <a:rPr lang="en-US" dirty="0"/>
              <a:t>Constraint</a:t>
            </a:r>
          </a:p>
          <a:p>
            <a:pPr lvl="1"/>
            <a:r>
              <a:rPr lang="en-US" dirty="0"/>
              <a:t>Grid</a:t>
            </a:r>
          </a:p>
          <a:p>
            <a:r>
              <a:rPr lang="en-US" dirty="0"/>
              <a:t>Basic attributes</a:t>
            </a:r>
          </a:p>
          <a:p>
            <a:pPr lvl="1"/>
            <a:r>
              <a:rPr lang="en-US" dirty="0"/>
              <a:t>Size</a:t>
            </a:r>
          </a:p>
          <a:p>
            <a:pPr lvl="1"/>
            <a:r>
              <a:rPr lang="en-US" dirty="0"/>
              <a:t>Margin vs padding</a:t>
            </a:r>
          </a:p>
          <a:p>
            <a:pPr lvl="1"/>
            <a:r>
              <a:rPr lang="en-US" dirty="0"/>
              <a:t>Gravity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0909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LinearLayout</a:t>
            </a:r>
            <a:r>
              <a:rPr lang="en-US" dirty="0"/>
              <a:t> - nested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20</a:t>
            </a:fld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06779" y="1519168"/>
            <a:ext cx="7117278" cy="526297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t-EE" altLang="et-EE" sz="12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&lt;?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xml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version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"1.0"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encoding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"utf-8"</a:t>
            </a:r>
            <a:r>
              <a:rPr kumimoji="0" lang="et-EE" altLang="et-EE" sz="12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  <a:br>
              <a:rPr kumimoji="0" lang="et-EE" altLang="et-EE" sz="12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LinearLayout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xmlns: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"http://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schemas.android.com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apk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res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/android"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:orientation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vertical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match_parent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match_parent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b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&lt;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EditText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match_parent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wrap_content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"@+id/editText3" </a:t>
            </a: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  <a:b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LinearLayout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:orientation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horizontal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match_parent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wrap_content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:gravity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right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b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&lt;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Button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wrap_content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wrap_content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:text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Cancel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"@+id/button6"</a:t>
            </a: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  <a:b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&lt;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Button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wrap_content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wrap_content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:text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"OK"</a:t>
            </a:r>
            <a:b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    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:id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2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"@+id/button7" </a:t>
            </a: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  <a:b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&lt;/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LinearLayout</a:t>
            </a: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b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kumimoji="0" lang="et-EE" altLang="et-EE" sz="1200" b="1" i="0" u="none" strike="noStrike" cap="none" normalizeH="0" baseline="0" dirty="0" err="1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LinearLayout</a:t>
            </a:r>
            <a:r>
              <a:rPr kumimoji="0" lang="et-EE" altLang="et-EE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kumimoji="0" lang="et-EE" altLang="et-EE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8678" y="2518728"/>
            <a:ext cx="356235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735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ConstraintLayout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it is?</a:t>
            </a:r>
          </a:p>
          <a:p>
            <a:r>
              <a:rPr lang="en-US" dirty="0"/>
              <a:t>Relative Positioning</a:t>
            </a:r>
          </a:p>
          <a:p>
            <a:r>
              <a:rPr lang="en-US" dirty="0"/>
              <a:t>Relative </a:t>
            </a:r>
            <a:r>
              <a:rPr lang="en-US" dirty="0" err="1"/>
              <a:t>Alignement</a:t>
            </a:r>
            <a:endParaRPr lang="en-US" dirty="0"/>
          </a:p>
          <a:p>
            <a:r>
              <a:rPr lang="en-US" dirty="0"/>
              <a:t>Missing Views</a:t>
            </a:r>
          </a:p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9577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ConstraintLayout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22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606" y="1853248"/>
            <a:ext cx="3400425" cy="4495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0146" y="1853248"/>
            <a:ext cx="3362325" cy="44672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0586" y="1862773"/>
            <a:ext cx="33718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7080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ConstraintLayout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ConstraintLayout</a:t>
            </a:r>
            <a:r>
              <a:rPr lang="en-US" dirty="0"/>
              <a:t> allows you to create large and complex layouts with a flat view hierarchy (no nested view groups) - performant. </a:t>
            </a:r>
          </a:p>
          <a:p>
            <a:endParaRPr lang="en-US" dirty="0"/>
          </a:p>
          <a:p>
            <a:r>
              <a:rPr lang="en-US" dirty="0"/>
              <a:t>Relative</a:t>
            </a:r>
          </a:p>
          <a:p>
            <a:pPr lvl="1"/>
            <a:r>
              <a:rPr lang="en-US" dirty="0"/>
              <a:t>Position</a:t>
            </a:r>
          </a:p>
          <a:p>
            <a:pPr lvl="1"/>
            <a:r>
              <a:rPr lang="en-US" dirty="0"/>
              <a:t>Alignment</a:t>
            </a:r>
          </a:p>
          <a:p>
            <a:r>
              <a:rPr lang="en-US" dirty="0"/>
              <a:t>To</a:t>
            </a:r>
          </a:p>
          <a:p>
            <a:pPr lvl="1"/>
            <a:r>
              <a:rPr lang="en-US" dirty="0"/>
              <a:t>Parent</a:t>
            </a:r>
          </a:p>
          <a:p>
            <a:pPr lvl="1"/>
            <a:r>
              <a:rPr lang="en-US" dirty="0"/>
              <a:t>Sibling</a:t>
            </a:r>
          </a:p>
          <a:p>
            <a:pPr lvl="1"/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0868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14E40-D534-FB42-87FB-A16FE5A26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ConstraintLayout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D199E-5EC2-6F4F-A580-6DEBAED95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3" y="2052918"/>
            <a:ext cx="4898346" cy="4195481"/>
          </a:xfrm>
        </p:spPr>
        <p:txBody>
          <a:bodyPr/>
          <a:lstStyle/>
          <a:p>
            <a:r>
              <a:rPr lang="en-EE" dirty="0"/>
              <a:t>Every element needs at least one horizontal and one vertical constraint.</a:t>
            </a:r>
          </a:p>
          <a:p>
            <a:r>
              <a:rPr lang="en-EE" dirty="0"/>
              <a:t>Constraint can connect to</a:t>
            </a:r>
          </a:p>
          <a:p>
            <a:pPr lvl="1"/>
            <a:r>
              <a:rPr lang="en-GB" dirty="0"/>
              <a:t>A</a:t>
            </a:r>
            <a:r>
              <a:rPr lang="en-EE" dirty="0"/>
              <a:t>nother element</a:t>
            </a:r>
          </a:p>
          <a:p>
            <a:pPr lvl="1"/>
            <a:r>
              <a:rPr lang="en-GB" dirty="0"/>
              <a:t>P</a:t>
            </a:r>
            <a:r>
              <a:rPr lang="en-EE" dirty="0"/>
              <a:t>arent layout</a:t>
            </a:r>
          </a:p>
          <a:p>
            <a:pPr lvl="1"/>
            <a:r>
              <a:rPr lang="en-GB" dirty="0"/>
              <a:t>G</a:t>
            </a:r>
            <a:r>
              <a:rPr lang="en-EE" dirty="0"/>
              <a:t>uideline</a:t>
            </a:r>
          </a:p>
          <a:p>
            <a:pPr lvl="1"/>
            <a:endParaRPr lang="en-E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F0CFE-E926-1246-95DB-1EAC79861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632473-4FFF-FF40-9997-B7489CB234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1658" y="834473"/>
            <a:ext cx="5892800" cy="2844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FB4BB00-D1E2-3749-A5E3-000EA6364F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1658" y="3878943"/>
            <a:ext cx="5892800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7554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14E40-D534-FB42-87FB-A16FE5A26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ConstraintLayout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D199E-5EC2-6F4F-A580-6DEBAED95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2" y="2052918"/>
            <a:ext cx="6462259" cy="4195481"/>
          </a:xfrm>
        </p:spPr>
        <p:txBody>
          <a:bodyPr/>
          <a:lstStyle/>
          <a:p>
            <a:r>
              <a:rPr lang="en-EE" dirty="0"/>
              <a:t>Add constraint – drag from the connection handle (the circle) </a:t>
            </a:r>
          </a:p>
          <a:p>
            <a:r>
              <a:rPr lang="en-EE" dirty="0"/>
              <a:t>Or click the + sign in Attributes panel</a:t>
            </a:r>
          </a:p>
          <a:p>
            <a:r>
              <a:rPr lang="en-GB" dirty="0"/>
              <a:t>Each constraint handle can be used for just one constraint</a:t>
            </a:r>
          </a:p>
          <a:p>
            <a:r>
              <a:rPr lang="en-GB" dirty="0"/>
              <a:t>When you add opposing constraints to fixed size element, element will be </a:t>
            </a:r>
            <a:r>
              <a:rPr lang="en-GB" dirty="0" err="1"/>
              <a:t>centered</a:t>
            </a:r>
            <a:r>
              <a:rPr lang="en-GB" dirty="0"/>
              <a:t>. Change bias via slider.</a:t>
            </a:r>
            <a:endParaRPr lang="en-E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F0CFE-E926-1246-95DB-1EAC79861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25</a:t>
            </a:fld>
            <a:endParaRPr lang="en-US" dirty="0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C7DAFE62-B50F-3A43-A3CA-EDBC1DEBF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9334" y="1234888"/>
            <a:ext cx="2451100" cy="1460500"/>
          </a:xfrm>
          <a:prstGeom prst="rect">
            <a:avLst/>
          </a:prstGeom>
        </p:spPr>
      </p:pic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6C857FF2-A6D4-BF4A-B117-720B1C4A98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7334" y="2866860"/>
            <a:ext cx="3213100" cy="2641600"/>
          </a:xfrm>
          <a:prstGeom prst="rect">
            <a:avLst/>
          </a:prstGeom>
        </p:spPr>
      </p:pic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1095F95-7BD4-7949-95D7-103F5D95B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67648" y="5856897"/>
            <a:ext cx="3860800" cy="762000"/>
          </a:xfrm>
          <a:prstGeom prst="rect">
            <a:avLst/>
          </a:prstGeom>
        </p:spPr>
      </p:pic>
      <p:pic>
        <p:nvPicPr>
          <p:cNvPr id="12" name="Picture 11" descr="A close up of a device&#10;&#10;Description automatically generated">
            <a:extLst>
              <a:ext uri="{FF2B5EF4-FFF2-40B4-BE49-F238E27FC236}">
                <a16:creationId xmlns:a16="http://schemas.microsoft.com/office/drawing/2014/main" id="{CFAA928F-2410-064E-A8DF-66F9A74694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6453" y="4775200"/>
            <a:ext cx="2794000" cy="208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660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14E40-D534-FB42-87FB-A16FE5A26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ConstraintLayout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D199E-5EC2-6F4F-A580-6DEBAED95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3" y="2052918"/>
            <a:ext cx="6664893" cy="4195481"/>
          </a:xfrm>
        </p:spPr>
        <p:txBody>
          <a:bodyPr/>
          <a:lstStyle/>
          <a:p>
            <a:r>
              <a:rPr lang="en-EE" dirty="0"/>
              <a:t>Guideline</a:t>
            </a:r>
          </a:p>
          <a:p>
            <a:pPr lvl="1"/>
            <a:r>
              <a:rPr lang="en-GB" dirty="0"/>
              <a:t>You can add a vertical or horizontal guideline to which you can constrain views, and the guideline will be invisible to app users. </a:t>
            </a:r>
          </a:p>
          <a:p>
            <a:pPr lvl="1"/>
            <a:r>
              <a:rPr lang="en-GB" dirty="0"/>
              <a:t>You can position the guideline within the layout based on either </a:t>
            </a:r>
            <a:r>
              <a:rPr lang="en-GB" dirty="0" err="1"/>
              <a:t>dp</a:t>
            </a:r>
            <a:r>
              <a:rPr lang="en-GB" dirty="0"/>
              <a:t> units or percent, relative to the layout's edge.</a:t>
            </a:r>
          </a:p>
          <a:p>
            <a:r>
              <a:rPr lang="en-GB" dirty="0"/>
              <a:t>Barrier</a:t>
            </a:r>
          </a:p>
          <a:p>
            <a:pPr lvl="1"/>
            <a:r>
              <a:rPr lang="en-GB" dirty="0"/>
              <a:t>Invisible line that you can constrain views to. </a:t>
            </a:r>
          </a:p>
          <a:p>
            <a:pPr lvl="1"/>
            <a:r>
              <a:rPr lang="en-GB" dirty="0"/>
              <a:t>Except a barrier does not define its own position; instead, the barrier position moves based on the position of views contained within it.</a:t>
            </a:r>
            <a:endParaRPr lang="en-E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F0CFE-E926-1246-95DB-1EAC79861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26</a:t>
            </a:fld>
            <a:endParaRPr lang="en-US" dirty="0"/>
          </a:p>
        </p:txBody>
      </p:sp>
      <p:pic>
        <p:nvPicPr>
          <p:cNvPr id="6" name="Picture 5" descr="A screenshot of a cell phone&#10;&#10;Description automatically generated">
            <a:extLst>
              <a:ext uri="{FF2B5EF4-FFF2-40B4-BE49-F238E27FC236}">
                <a16:creationId xmlns:a16="http://schemas.microsoft.com/office/drawing/2014/main" id="{02C40EC3-9426-FD46-B9D6-68123531A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9474" y="452718"/>
            <a:ext cx="2895600" cy="1866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C2E2AB0-B68C-7541-A9F1-BCC195D36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6880" y="914400"/>
            <a:ext cx="3743863" cy="19526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558999-68BD-C249-BD7E-991C1C268A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7213" y="2996984"/>
            <a:ext cx="3684787" cy="386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0350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14E40-D534-FB42-87FB-A16FE5A26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ConstraintLayout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D199E-5EC2-6F4F-A580-6DEBAED95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3" y="2052918"/>
            <a:ext cx="8158134" cy="4195481"/>
          </a:xfrm>
        </p:spPr>
        <p:txBody>
          <a:bodyPr/>
          <a:lstStyle/>
          <a:p>
            <a:r>
              <a:rPr lang="en-GB" dirty="0"/>
              <a:t>View size</a:t>
            </a:r>
          </a:p>
          <a:p>
            <a:r>
              <a:rPr lang="en-GB" dirty="0"/>
              <a:t>Fixed: You specify a specific dimension in the text box below or by resizing the view in the editor.</a:t>
            </a:r>
          </a:p>
          <a:p>
            <a:r>
              <a:rPr lang="en-GB" dirty="0"/>
              <a:t> Wrap Content: The view expands only as much as needed to fit its contents.</a:t>
            </a:r>
          </a:p>
          <a:p>
            <a:r>
              <a:rPr lang="en-GB" dirty="0"/>
              <a:t> Match Constraints: The view expands as much as possible to meet the constraints on each side (after accounting for the view's margins). </a:t>
            </a:r>
          </a:p>
          <a:p>
            <a:r>
              <a:rPr lang="en-GB" dirty="0"/>
              <a:t>Size as ratio – (click the upper left corner)</a:t>
            </a:r>
          </a:p>
          <a:p>
            <a:r>
              <a:rPr lang="en-GB" dirty="0"/>
              <a:t>You can set the view size to a ratio such as 16:9 if at least one of the view dimensions is set to "match constraints" (0dp). </a:t>
            </a:r>
            <a:endParaRPr lang="en-E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F0CFE-E926-1246-95DB-1EAC79861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0EC875-4218-9744-8ABB-0AE2C799C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012" y="2491068"/>
            <a:ext cx="774700" cy="406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DD1EC97-15AC-BE4A-9F4B-A9B81B7C6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012" y="3236112"/>
            <a:ext cx="774700" cy="406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92A83F2-FE3C-F04F-A557-94D2FADB54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012" y="3981156"/>
            <a:ext cx="774700" cy="406400"/>
          </a:xfrm>
          <a:prstGeom prst="rect">
            <a:avLst/>
          </a:prstGeom>
        </p:spPr>
      </p:pic>
      <p:pic>
        <p:nvPicPr>
          <p:cNvPr id="9" name="Picture 8" descr="A picture containing object, clock&#10;&#10;Description automatically generated">
            <a:extLst>
              <a:ext uri="{FF2B5EF4-FFF2-40B4-BE49-F238E27FC236}">
                <a16:creationId xmlns:a16="http://schemas.microsoft.com/office/drawing/2014/main" id="{D4FB499C-4443-8644-A4E0-B6F17BCA36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9352" y="1415098"/>
            <a:ext cx="1725487" cy="1546216"/>
          </a:xfrm>
          <a:prstGeom prst="rect">
            <a:avLst/>
          </a:prstGeom>
        </p:spPr>
      </p:pic>
      <p:pic>
        <p:nvPicPr>
          <p:cNvPr id="11" name="Picture 10" descr="A close up of a clock&#10;&#10;Description automatically generated">
            <a:extLst>
              <a:ext uri="{FF2B5EF4-FFF2-40B4-BE49-F238E27FC236}">
                <a16:creationId xmlns:a16="http://schemas.microsoft.com/office/drawing/2014/main" id="{AE60242E-3FF8-5E49-8D70-B5F54F20D9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29739" y="4884373"/>
            <a:ext cx="2705100" cy="185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301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14E40-D534-FB42-87FB-A16FE5A26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ConstraintLayout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D199E-5EC2-6F4F-A580-6DEBAED95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892" y="1593908"/>
            <a:ext cx="11669086" cy="5016617"/>
          </a:xfrm>
        </p:spPr>
        <p:txBody>
          <a:bodyPr>
            <a:normAutofit/>
          </a:bodyPr>
          <a:lstStyle/>
          <a:p>
            <a:r>
              <a:rPr lang="en-GB" dirty="0"/>
              <a:t>A chain is a group of views that are linked to each other with bi-directional position constraints.</a:t>
            </a:r>
          </a:p>
          <a:p>
            <a:r>
              <a:rPr lang="en-GB" dirty="0"/>
              <a:t>Select elements to be in chain, right click, select Chains. Chain head sets the style: spread, spread inside, weighted, packed</a:t>
            </a:r>
          </a:p>
          <a:p>
            <a:r>
              <a:rPr lang="en-GB" dirty="0"/>
              <a:t>Spread: The views are evenly distributed (after margins are accounted for). This is the default.</a:t>
            </a:r>
          </a:p>
          <a:p>
            <a:r>
              <a:rPr lang="en-GB" dirty="0"/>
              <a:t>Spread inside: The first and last view are affixed to the constraints on each end of the chain and the rest are evenly distributed.</a:t>
            </a:r>
          </a:p>
          <a:p>
            <a:r>
              <a:rPr lang="en-GB" dirty="0"/>
              <a:t>Weighted: When the chain is set to either spread or spread inside, </a:t>
            </a:r>
            <a:br>
              <a:rPr lang="en-GB" dirty="0"/>
            </a:br>
            <a:r>
              <a:rPr lang="en-GB" dirty="0"/>
              <a:t>you can fill the remaining space by setting one or more views to </a:t>
            </a:r>
            <a:br>
              <a:rPr lang="en-GB" dirty="0"/>
            </a:br>
            <a:r>
              <a:rPr lang="en-GB" dirty="0"/>
              <a:t>"match constraints" and use </a:t>
            </a:r>
            <a:r>
              <a:rPr lang="en-GB" dirty="0" err="1"/>
              <a:t>layout_constraintHorizontal_weight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/>
              <a:t>and </a:t>
            </a:r>
            <a:r>
              <a:rPr lang="en-GB" dirty="0" err="1"/>
              <a:t>layout_constraintVertical_weight</a:t>
            </a:r>
            <a:endParaRPr lang="en-GB" dirty="0"/>
          </a:p>
          <a:p>
            <a:r>
              <a:rPr lang="en-GB" dirty="0"/>
              <a:t>Packed: The views are packed together (after margins are </a:t>
            </a:r>
            <a:br>
              <a:rPr lang="en-GB" dirty="0"/>
            </a:br>
            <a:r>
              <a:rPr lang="en-GB" dirty="0"/>
              <a:t>accounted for)</a:t>
            </a:r>
            <a:endParaRPr lang="en-E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F0CFE-E926-1246-95DB-1EAC79861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818890D-5915-4B43-91BD-87F25E9D5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9764" y="4211816"/>
            <a:ext cx="3402236" cy="264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3332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E9ABA-EF7E-574C-BEC9-F7B30D9F2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ConstraintLayout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0F4C34-D502-6449-B51C-72B8F2FC71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EE" dirty="0"/>
              <a:t>Missing views - Visibility</a:t>
            </a:r>
          </a:p>
          <a:p>
            <a:pPr lvl="1"/>
            <a:r>
              <a:rPr lang="en-EE" dirty="0"/>
              <a:t>Invisible – view is hidden, layout stays the same</a:t>
            </a:r>
          </a:p>
          <a:p>
            <a:pPr lvl="1"/>
            <a:r>
              <a:rPr lang="en-GB" dirty="0"/>
              <a:t>G</a:t>
            </a:r>
            <a:r>
              <a:rPr lang="en-EE" dirty="0"/>
              <a:t>one – view is semi-removed, layout falls apart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1ABB31-CEA3-5045-83C6-5F6D7A288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632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Defines declaratively visual structure for app</a:t>
            </a:r>
          </a:p>
          <a:p>
            <a:r>
              <a:rPr lang="en-US" dirty="0"/>
              <a:t>Takes into consideration screen properties</a:t>
            </a:r>
          </a:p>
          <a:p>
            <a:pPr lvl="1"/>
            <a:r>
              <a:rPr lang="en-US" dirty="0"/>
              <a:t>size</a:t>
            </a:r>
          </a:p>
          <a:p>
            <a:pPr lvl="1"/>
            <a:r>
              <a:rPr lang="en-US" dirty="0"/>
              <a:t>pixel density</a:t>
            </a:r>
          </a:p>
          <a:p>
            <a:r>
              <a:rPr lang="en-US" dirty="0"/>
              <a:t>System calculates sizes and position for all UI elements</a:t>
            </a:r>
          </a:p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774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16838-F9E6-8F46-81EA-FB5FE0A98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Reusing layouts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8B51B8-3915-E94C-9541-8C329AE2E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To efficiently re-use complete layouts, you can use the &lt;include/&gt; and &lt;merge/&gt; tags to embed another layout inside the current layout.</a:t>
            </a:r>
            <a:br>
              <a:rPr lang="en-GB" dirty="0"/>
            </a:br>
            <a:r>
              <a:rPr lang="en-GB" b="1" dirty="0"/>
              <a:t>&lt;include layout="@layout/</a:t>
            </a:r>
            <a:r>
              <a:rPr lang="en-GB" b="1" dirty="0" err="1"/>
              <a:t>game_board</a:t>
            </a:r>
            <a:r>
              <a:rPr lang="en-GB" b="1" dirty="0"/>
              <a:t>"/&gt;</a:t>
            </a:r>
          </a:p>
          <a:p>
            <a:r>
              <a:rPr lang="en-GB" dirty="0"/>
              <a:t>Override layout parameters (any </a:t>
            </a:r>
            <a:r>
              <a:rPr lang="en-GB" dirty="0" err="1"/>
              <a:t>android:layout</a:t>
            </a:r>
            <a:r>
              <a:rPr lang="en-GB" dirty="0"/>
              <a:t>_* attributes) of the included layout's root view by specifying them in the &lt;include/&gt; tag.</a:t>
            </a:r>
          </a:p>
          <a:p>
            <a:r>
              <a:rPr lang="en-GB" dirty="0"/>
              <a:t>You must override both </a:t>
            </a:r>
            <a:r>
              <a:rPr lang="en-GB" dirty="0" err="1"/>
              <a:t>android:layout_height</a:t>
            </a:r>
            <a:r>
              <a:rPr lang="en-GB" dirty="0"/>
              <a:t> and </a:t>
            </a:r>
            <a:r>
              <a:rPr lang="en-GB" dirty="0" err="1"/>
              <a:t>android:layout_width</a:t>
            </a:r>
            <a:r>
              <a:rPr lang="en-GB" dirty="0"/>
              <a:t> in order for other layout attributes to take effect.</a:t>
            </a:r>
            <a:br>
              <a:rPr lang="en-GB" b="1" dirty="0"/>
            </a:br>
            <a:endParaRPr lang="en-GB" dirty="0"/>
          </a:p>
          <a:p>
            <a:endParaRPr lang="en-E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9FA8C9-E1DD-2C48-A8BB-5AE8C56DD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1561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E392B-08C1-4242-98F2-841718326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Reusing layouts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33168D-62E0-0440-97C9-47645EDBBF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 &lt;merge /&gt; tag helps eliminate redundant view groups in your view hierarchy when including one layout within another.</a:t>
            </a:r>
          </a:p>
          <a:p>
            <a:r>
              <a:rPr lang="en-GB" dirty="0"/>
              <a:t>Include this layout in another layout (using the &lt;include/&gt; tag) - the system ignores the &lt;merge&gt; element and places the two buttons directly in the layout, in place of the &lt;include/&gt; tag.</a:t>
            </a:r>
            <a:endParaRPr lang="en-E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A2829B-AEFD-9947-B088-523E45E79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31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03D0BD-45AC-534A-87FB-897F7A2A4359}"/>
              </a:ext>
            </a:extLst>
          </p:cNvPr>
          <p:cNvSpPr txBox="1"/>
          <p:nvPr/>
        </p:nvSpPr>
        <p:spPr>
          <a:xfrm>
            <a:off x="5348472" y="4399239"/>
            <a:ext cx="6560820" cy="224676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3B78E7"/>
                </a:solidFill>
              </a:rPr>
              <a:t>&lt;merge</a:t>
            </a:r>
            <a:r>
              <a:rPr lang="en-GB" sz="1400" dirty="0"/>
              <a:t> </a:t>
            </a:r>
            <a:r>
              <a:rPr lang="en-GB" sz="1400" dirty="0" err="1">
                <a:solidFill>
                  <a:srgbClr val="9C27B0"/>
                </a:solidFill>
              </a:rPr>
              <a:t>xmlns:android</a:t>
            </a:r>
            <a:r>
              <a:rPr lang="en-GB" sz="1400" dirty="0"/>
              <a:t>=</a:t>
            </a:r>
            <a:r>
              <a:rPr lang="en-GB" sz="1400" dirty="0">
                <a:solidFill>
                  <a:srgbClr val="0D904F"/>
                </a:solidFill>
              </a:rPr>
              <a:t>"http://</a:t>
            </a:r>
            <a:r>
              <a:rPr lang="en-GB" sz="1400" dirty="0" err="1">
                <a:solidFill>
                  <a:srgbClr val="0D904F"/>
                </a:solidFill>
              </a:rPr>
              <a:t>schemas.android.com</a:t>
            </a:r>
            <a:r>
              <a:rPr lang="en-GB" sz="1400" dirty="0">
                <a:solidFill>
                  <a:srgbClr val="0D904F"/>
                </a:solidFill>
              </a:rPr>
              <a:t>/</a:t>
            </a:r>
            <a:r>
              <a:rPr lang="en-GB" sz="1400" dirty="0" err="1">
                <a:solidFill>
                  <a:srgbClr val="0D904F"/>
                </a:solidFill>
              </a:rPr>
              <a:t>apk</a:t>
            </a:r>
            <a:r>
              <a:rPr lang="en-GB" sz="1400" dirty="0">
                <a:solidFill>
                  <a:srgbClr val="0D904F"/>
                </a:solidFill>
              </a:rPr>
              <a:t>/res/android"</a:t>
            </a:r>
            <a:r>
              <a:rPr lang="en-GB" sz="1400" dirty="0">
                <a:solidFill>
                  <a:srgbClr val="3B78E7"/>
                </a:solidFill>
              </a:rPr>
              <a:t>&gt;</a:t>
            </a:r>
            <a:br>
              <a:rPr lang="en-GB" sz="1400" dirty="0"/>
            </a:br>
            <a:r>
              <a:rPr lang="en-GB" sz="1400" dirty="0"/>
              <a:t>    </a:t>
            </a:r>
            <a:r>
              <a:rPr lang="en-GB" sz="1400" dirty="0">
                <a:solidFill>
                  <a:srgbClr val="3B78E7"/>
                </a:solidFill>
              </a:rPr>
              <a:t>&lt;Button</a:t>
            </a:r>
            <a:br>
              <a:rPr lang="en-GB" sz="1400" dirty="0"/>
            </a:br>
            <a:r>
              <a:rPr lang="en-GB" sz="1400" dirty="0"/>
              <a:t>        </a:t>
            </a:r>
            <a:r>
              <a:rPr lang="en-GB" sz="1400" dirty="0" err="1">
                <a:solidFill>
                  <a:srgbClr val="9C27B0"/>
                </a:solidFill>
              </a:rPr>
              <a:t>android:layout_width</a:t>
            </a:r>
            <a:r>
              <a:rPr lang="en-GB" sz="1400" dirty="0"/>
              <a:t>=</a:t>
            </a:r>
            <a:r>
              <a:rPr lang="en-GB" sz="1400" dirty="0">
                <a:solidFill>
                  <a:srgbClr val="0D904F"/>
                </a:solidFill>
              </a:rPr>
              <a:t>"</a:t>
            </a:r>
            <a:r>
              <a:rPr lang="en-GB" sz="1400" dirty="0" err="1">
                <a:solidFill>
                  <a:srgbClr val="0D904F"/>
                </a:solidFill>
              </a:rPr>
              <a:t>fill_parent</a:t>
            </a:r>
            <a:r>
              <a:rPr lang="en-GB" sz="1400" dirty="0">
                <a:solidFill>
                  <a:srgbClr val="0D904F"/>
                </a:solidFill>
              </a:rPr>
              <a:t>"</a:t>
            </a:r>
            <a:br>
              <a:rPr lang="en-GB" sz="1400" dirty="0"/>
            </a:br>
            <a:r>
              <a:rPr lang="en-GB" sz="1400" dirty="0"/>
              <a:t>        </a:t>
            </a:r>
            <a:r>
              <a:rPr lang="en-GB" sz="1400" dirty="0" err="1">
                <a:solidFill>
                  <a:srgbClr val="9C27B0"/>
                </a:solidFill>
              </a:rPr>
              <a:t>android:layout_height</a:t>
            </a:r>
            <a:r>
              <a:rPr lang="en-GB" sz="1400" dirty="0"/>
              <a:t>=</a:t>
            </a:r>
            <a:r>
              <a:rPr lang="en-GB" sz="1400" dirty="0">
                <a:solidFill>
                  <a:srgbClr val="0D904F"/>
                </a:solidFill>
              </a:rPr>
              <a:t>"</a:t>
            </a:r>
            <a:r>
              <a:rPr lang="en-GB" sz="1400" dirty="0" err="1">
                <a:solidFill>
                  <a:srgbClr val="0D904F"/>
                </a:solidFill>
              </a:rPr>
              <a:t>wrap_content</a:t>
            </a:r>
            <a:r>
              <a:rPr lang="en-GB" sz="1400" dirty="0">
                <a:solidFill>
                  <a:srgbClr val="0D904F"/>
                </a:solidFill>
              </a:rPr>
              <a:t>"</a:t>
            </a:r>
            <a:br>
              <a:rPr lang="en-GB" sz="1400" dirty="0"/>
            </a:br>
            <a:r>
              <a:rPr lang="en-GB" sz="1400" dirty="0"/>
              <a:t>        </a:t>
            </a:r>
            <a:r>
              <a:rPr lang="en-GB" sz="1400" dirty="0" err="1">
                <a:solidFill>
                  <a:srgbClr val="9C27B0"/>
                </a:solidFill>
              </a:rPr>
              <a:t>android:text</a:t>
            </a:r>
            <a:r>
              <a:rPr lang="en-GB" sz="1400" dirty="0"/>
              <a:t>=</a:t>
            </a:r>
            <a:r>
              <a:rPr lang="en-GB" sz="1400" dirty="0">
                <a:solidFill>
                  <a:srgbClr val="0D904F"/>
                </a:solidFill>
              </a:rPr>
              <a:t>"@string/add"</a:t>
            </a:r>
            <a:r>
              <a:rPr lang="en-GB" sz="1400" dirty="0">
                <a:solidFill>
                  <a:srgbClr val="3B78E7"/>
                </a:solidFill>
              </a:rPr>
              <a:t>/&gt;</a:t>
            </a:r>
            <a:br>
              <a:rPr lang="en-GB" sz="1400" dirty="0"/>
            </a:br>
            <a:r>
              <a:rPr lang="en-GB" sz="1400" dirty="0"/>
              <a:t>    </a:t>
            </a:r>
            <a:r>
              <a:rPr lang="en-GB" sz="1400" dirty="0">
                <a:solidFill>
                  <a:srgbClr val="3B78E7"/>
                </a:solidFill>
              </a:rPr>
              <a:t>&lt;Button</a:t>
            </a:r>
            <a:br>
              <a:rPr lang="en-GB" sz="1400" dirty="0"/>
            </a:br>
            <a:r>
              <a:rPr lang="en-GB" sz="1400" dirty="0"/>
              <a:t>        </a:t>
            </a:r>
            <a:r>
              <a:rPr lang="en-GB" sz="1400" dirty="0" err="1">
                <a:solidFill>
                  <a:srgbClr val="9C27B0"/>
                </a:solidFill>
              </a:rPr>
              <a:t>android:layout_width</a:t>
            </a:r>
            <a:r>
              <a:rPr lang="en-GB" sz="1400" dirty="0"/>
              <a:t>=</a:t>
            </a:r>
            <a:r>
              <a:rPr lang="en-GB" sz="1400" dirty="0">
                <a:solidFill>
                  <a:srgbClr val="0D904F"/>
                </a:solidFill>
              </a:rPr>
              <a:t>"</a:t>
            </a:r>
            <a:r>
              <a:rPr lang="en-GB" sz="1400" dirty="0" err="1">
                <a:solidFill>
                  <a:srgbClr val="0D904F"/>
                </a:solidFill>
              </a:rPr>
              <a:t>fill_parent</a:t>
            </a:r>
            <a:r>
              <a:rPr lang="en-GB" sz="1400" dirty="0">
                <a:solidFill>
                  <a:srgbClr val="0D904F"/>
                </a:solidFill>
              </a:rPr>
              <a:t>"</a:t>
            </a:r>
            <a:br>
              <a:rPr lang="en-GB" sz="1400" dirty="0"/>
            </a:br>
            <a:r>
              <a:rPr lang="en-GB" sz="1400" dirty="0"/>
              <a:t>        </a:t>
            </a:r>
            <a:r>
              <a:rPr lang="en-GB" sz="1400" dirty="0" err="1">
                <a:solidFill>
                  <a:srgbClr val="9C27B0"/>
                </a:solidFill>
              </a:rPr>
              <a:t>android:layout_height</a:t>
            </a:r>
            <a:r>
              <a:rPr lang="en-GB" sz="1400" dirty="0"/>
              <a:t>=</a:t>
            </a:r>
            <a:r>
              <a:rPr lang="en-GB" sz="1400" dirty="0">
                <a:solidFill>
                  <a:srgbClr val="0D904F"/>
                </a:solidFill>
              </a:rPr>
              <a:t>"</a:t>
            </a:r>
            <a:r>
              <a:rPr lang="en-GB" sz="1400" dirty="0" err="1">
                <a:solidFill>
                  <a:srgbClr val="0D904F"/>
                </a:solidFill>
              </a:rPr>
              <a:t>wrap_content</a:t>
            </a:r>
            <a:r>
              <a:rPr lang="en-GB" sz="1400" dirty="0">
                <a:solidFill>
                  <a:srgbClr val="0D904F"/>
                </a:solidFill>
              </a:rPr>
              <a:t>"</a:t>
            </a:r>
            <a:br>
              <a:rPr lang="en-GB" sz="1400" dirty="0"/>
            </a:br>
            <a:r>
              <a:rPr lang="en-GB" sz="1400" dirty="0"/>
              <a:t>        </a:t>
            </a:r>
            <a:r>
              <a:rPr lang="en-GB" sz="1400" dirty="0" err="1">
                <a:solidFill>
                  <a:srgbClr val="9C27B0"/>
                </a:solidFill>
              </a:rPr>
              <a:t>android:text</a:t>
            </a:r>
            <a:r>
              <a:rPr lang="en-GB" sz="1400" dirty="0"/>
              <a:t>=</a:t>
            </a:r>
            <a:r>
              <a:rPr lang="en-GB" sz="1400" dirty="0">
                <a:solidFill>
                  <a:srgbClr val="0D904F"/>
                </a:solidFill>
              </a:rPr>
              <a:t>"@string/delete"</a:t>
            </a:r>
            <a:r>
              <a:rPr lang="en-GB" sz="1400" dirty="0">
                <a:solidFill>
                  <a:srgbClr val="3B78E7"/>
                </a:solidFill>
              </a:rPr>
              <a:t>/&gt;</a:t>
            </a:r>
            <a:br>
              <a:rPr lang="en-GB" sz="1400" dirty="0"/>
            </a:br>
            <a:r>
              <a:rPr lang="en-GB" sz="1400" dirty="0">
                <a:solidFill>
                  <a:srgbClr val="3B78E7"/>
                </a:solidFill>
              </a:rPr>
              <a:t>&lt;/merge&gt;</a:t>
            </a:r>
            <a:endParaRPr lang="en-EE" sz="1400" dirty="0"/>
          </a:p>
        </p:txBody>
      </p:sp>
    </p:spTree>
    <p:extLst>
      <p:ext uri="{BB962C8B-B14F-4D97-AF65-F5344CB8AC3E}">
        <p14:creationId xmlns:p14="http://schemas.microsoft.com/office/powerpoint/2010/main" val="5313951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621A8-0C36-8B42-A24D-1073B9550F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Android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6959B4-7653-ED40-B1DE-1095879AFA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EE" dirty="0"/>
              <a:t>The END!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2A22C9-80FF-5948-8179-16C3E5B40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356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1" y="2172195"/>
            <a:ext cx="2126777" cy="40466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138" y="2172195"/>
            <a:ext cx="2089376" cy="404563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6764" y="2172195"/>
            <a:ext cx="2113534" cy="404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155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- </a:t>
            </a:r>
            <a:r>
              <a:rPr lang="en-US" dirty="0" err="1"/>
              <a:t>LinearLayout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Arranges its children in single direction</a:t>
            </a:r>
          </a:p>
          <a:p>
            <a:pPr lvl="1"/>
            <a:r>
              <a:rPr lang="en-US" dirty="0"/>
              <a:t>Orientation=“horizontal”</a:t>
            </a:r>
          </a:p>
          <a:p>
            <a:pPr lvl="1"/>
            <a:r>
              <a:rPr lang="en-US" dirty="0"/>
              <a:t>Orientation=“vertical”</a:t>
            </a:r>
          </a:p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6098" y="2600695"/>
            <a:ext cx="5768772" cy="3908343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63138" y="3681964"/>
            <a:ext cx="5011388" cy="147732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t-EE" altLang="et-EE" sz="10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&lt;?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xml version=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"1.0" 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encoding=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"utf-8"</a:t>
            </a:r>
            <a:r>
              <a:rPr kumimoji="0" lang="et-EE" altLang="et-EE" sz="10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  <a:br>
              <a:rPr kumimoji="0" lang="et-EE" altLang="et-EE" sz="10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LinearLayout </a:t>
            </a:r>
            <a:endParaRPr kumimoji="0" lang="en-US" altLang="et-EE" sz="1000" b="1" i="0" u="none" strike="noStrike" cap="none" normalizeH="0" baseline="0" dirty="0">
              <a:ln>
                <a:noFill/>
              </a:ln>
              <a:solidFill>
                <a:srgbClr val="000080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t-EE" sz="1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xmlns: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"http://schemas.android.com/apk/res/android"</a:t>
            </a:r>
            <a:b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:orientation=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"horizontal" </a:t>
            </a:r>
            <a:endParaRPr kumimoji="0" lang="en-US" altLang="et-EE" sz="1000" b="1" i="0" u="none" strike="noStrike" cap="none" normalizeH="0" baseline="0" dirty="0">
              <a:ln>
                <a:noFill/>
              </a:ln>
              <a:solidFill>
                <a:srgbClr val="008000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t-EE" sz="1000" b="1" dirty="0">
                <a:solidFill>
                  <a:srgbClr val="008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:layout_width=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"match_parent"</a:t>
            </a:r>
            <a:b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:layout_height=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"match_parent"</a:t>
            </a:r>
            <a:r>
              <a:rPr kumimoji="0" lang="et-EE" altLang="et-EE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br>
              <a:rPr kumimoji="0" lang="et-EE" altLang="et-EE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t-EE" altLang="et-EE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n-US" altLang="et-EE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…</a:t>
            </a:r>
            <a:r>
              <a:rPr kumimoji="0" lang="en-US" altLang="et-EE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ui</a:t>
            </a:r>
            <a:r>
              <a:rPr kumimoji="0" lang="en-US" altLang="et-EE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elements…</a:t>
            </a:r>
            <a:br>
              <a:rPr kumimoji="0" lang="et-EE" altLang="et-EE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LinearLayout</a:t>
            </a:r>
            <a:r>
              <a:rPr kumimoji="0" lang="et-EE" altLang="et-EE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kumimoji="0" lang="et-EE" altLang="et-E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075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attributes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Used across all layouts</a:t>
            </a:r>
          </a:p>
          <a:p>
            <a:pPr lvl="1"/>
            <a:r>
              <a:rPr lang="en-US" dirty="0"/>
              <a:t>Size</a:t>
            </a:r>
          </a:p>
          <a:p>
            <a:pPr lvl="1"/>
            <a:r>
              <a:rPr lang="en-US" dirty="0"/>
              <a:t>Margin vs padding</a:t>
            </a:r>
          </a:p>
          <a:p>
            <a:pPr lvl="1"/>
            <a:r>
              <a:rPr lang="en-US" dirty="0"/>
              <a:t>Gravity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355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Size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1125" y="1429318"/>
            <a:ext cx="3906219" cy="3670988"/>
          </a:xfrm>
        </p:spPr>
        <p:txBody>
          <a:bodyPr>
            <a:normAutofit/>
          </a:bodyPr>
          <a:lstStyle/>
          <a:p>
            <a:r>
              <a:rPr lang="en-US" dirty="0" err="1"/>
              <a:t>Match_parent</a:t>
            </a:r>
            <a:endParaRPr lang="en-US" dirty="0"/>
          </a:p>
          <a:p>
            <a:r>
              <a:rPr lang="en-US" dirty="0" err="1"/>
              <a:t>Wrap_content</a:t>
            </a:r>
            <a:endParaRPr lang="en-US" dirty="0"/>
          </a:p>
          <a:p>
            <a:r>
              <a:rPr lang="en-US" dirty="0"/>
              <a:t>Use background tint for visual cues</a:t>
            </a:r>
          </a:p>
          <a:p>
            <a:endParaRPr lang="en-US" dirty="0"/>
          </a:p>
          <a:p>
            <a:r>
              <a:rPr lang="en-US" dirty="0" err="1"/>
              <a:t>Xxxdp</a:t>
            </a:r>
            <a:endParaRPr lang="en-US" dirty="0"/>
          </a:p>
          <a:p>
            <a:pPr lvl="1"/>
            <a:r>
              <a:rPr lang="en-US" dirty="0"/>
              <a:t>Density-independent pixel</a:t>
            </a:r>
          </a:p>
          <a:p>
            <a:pPr lvl="1"/>
            <a:r>
              <a:rPr lang="en-US" dirty="0" err="1"/>
              <a:t>px</a:t>
            </a:r>
            <a:r>
              <a:rPr lang="en-US" dirty="0"/>
              <a:t> = </a:t>
            </a:r>
            <a:r>
              <a:rPr lang="en-US" dirty="0" err="1"/>
              <a:t>dp</a:t>
            </a:r>
            <a:r>
              <a:rPr lang="en-US" dirty="0"/>
              <a:t> * density</a:t>
            </a:r>
          </a:p>
          <a:p>
            <a:pPr lvl="1"/>
            <a:r>
              <a:rPr lang="en-US" dirty="0"/>
              <a:t>density = bucket(dpi/160)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943600" y="1429318"/>
            <a:ext cx="6038603" cy="193899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t-EE" altLang="et-EE" sz="1000" b="0" i="1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&lt;?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xml version=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"1.0" 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encoding=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"utf-8"</a:t>
            </a:r>
            <a:r>
              <a:rPr kumimoji="0" lang="et-EE" altLang="et-EE" sz="1000" b="0" i="1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?&gt;</a:t>
            </a:r>
            <a:br>
              <a:rPr kumimoji="0" lang="et-EE" altLang="et-EE" sz="1000" b="0" i="1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LinearLayout 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xmlns: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"http://schemas.android.com/apk/res/android"</a:t>
            </a:r>
            <a:b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:orientation=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"vertical" </a:t>
            </a:r>
            <a:b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:layout_width=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"match_parent"</a:t>
            </a:r>
            <a:b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:layout_height=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"match_parent"</a:t>
            </a:r>
            <a:r>
              <a:rPr kumimoji="0" lang="et-EE" altLang="et-EE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br>
              <a:rPr kumimoji="0" lang="et-EE" altLang="et-EE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t-EE" altLang="et-EE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&lt;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TextView</a:t>
            </a:r>
            <a:b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:layout_width=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"match_parent"</a:t>
            </a:r>
            <a:b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:layout_height=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"wrap_content"</a:t>
            </a:r>
            <a:b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:text=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"New Text"</a:t>
            </a:r>
            <a:b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:id=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"@+id/textView2" </a:t>
            </a:r>
            <a:r>
              <a:rPr kumimoji="0" lang="et-EE" altLang="et-EE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/&gt;</a:t>
            </a:r>
            <a:br>
              <a:rPr kumimoji="0" lang="et-EE" altLang="et-EE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&lt;/</a:t>
            </a:r>
            <a:r>
              <a:rPr kumimoji="0" lang="et-EE" altLang="et-EE" sz="1000" b="1" i="0" u="none" strike="noStrike" cap="none" normalizeH="0" baseline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LinearLayout</a:t>
            </a:r>
            <a:r>
              <a:rPr kumimoji="0" lang="et-EE" altLang="et-EE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endParaRPr kumimoji="0" lang="et-EE" altLang="et-E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6268" y="4791595"/>
            <a:ext cx="3590925" cy="17621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9853" y="3497185"/>
            <a:ext cx="3562350" cy="1695450"/>
          </a:xfrm>
          <a:prstGeom prst="rect">
            <a:avLst/>
          </a:prstGeom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561606" y="3008103"/>
            <a:ext cx="2671948" cy="24622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android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:background=</a:t>
            </a:r>
            <a:r>
              <a:rPr kumimoji="0" lang="et-EE" altLang="et-EE" sz="10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"#ff0000"</a:t>
            </a:r>
            <a:endParaRPr kumimoji="0" lang="et-EE" altLang="et-E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2953" y="5225135"/>
            <a:ext cx="4230647" cy="117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448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Size - </a:t>
            </a:r>
            <a:r>
              <a:rPr lang="en-US" dirty="0" err="1"/>
              <a:t>dp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1" y="1666430"/>
            <a:ext cx="4947013" cy="47205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4F8D9CC-7A7F-3C4D-A168-A6105E14A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1681829"/>
            <a:ext cx="5094739" cy="470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020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Margin vs padding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9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687" y="1469781"/>
            <a:ext cx="7035635" cy="5005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5551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2699</TotalTime>
  <Words>2137</Words>
  <Application>Microsoft Macintosh PowerPoint</Application>
  <PresentationFormat>Widescreen</PresentationFormat>
  <Paragraphs>173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Calibri</vt:lpstr>
      <vt:lpstr>Century Gothic</vt:lpstr>
      <vt:lpstr>Courier New</vt:lpstr>
      <vt:lpstr>Wingdings 3</vt:lpstr>
      <vt:lpstr>Ion</vt:lpstr>
      <vt:lpstr>Native Mobile Applications</vt:lpstr>
      <vt:lpstr>Layout fundamentals</vt:lpstr>
      <vt:lpstr>Layout</vt:lpstr>
      <vt:lpstr>Layout</vt:lpstr>
      <vt:lpstr>Layout - LinearLayout</vt:lpstr>
      <vt:lpstr>Basic attributes</vt:lpstr>
      <vt:lpstr>Size</vt:lpstr>
      <vt:lpstr>Size - dp</vt:lpstr>
      <vt:lpstr>Margin vs padding</vt:lpstr>
      <vt:lpstr>Margin vs padding</vt:lpstr>
      <vt:lpstr>Gravity</vt:lpstr>
      <vt:lpstr>Gravity</vt:lpstr>
      <vt:lpstr>Gravity</vt:lpstr>
      <vt:lpstr>LinearLayout</vt:lpstr>
      <vt:lpstr>LinearLayout</vt:lpstr>
      <vt:lpstr>LinearLayout - Gravity</vt:lpstr>
      <vt:lpstr>LinearLayout - Gravity</vt:lpstr>
      <vt:lpstr>LinearLayout - Weight</vt:lpstr>
      <vt:lpstr>LinearLayout - weightSum</vt:lpstr>
      <vt:lpstr>LinearLayout - nested</vt:lpstr>
      <vt:lpstr>ConstraintLayout</vt:lpstr>
      <vt:lpstr>ConstraintLayout</vt:lpstr>
      <vt:lpstr>ConstraintLayout</vt:lpstr>
      <vt:lpstr>ConstraintLayout</vt:lpstr>
      <vt:lpstr>ConstraintLayout</vt:lpstr>
      <vt:lpstr>ConstraintLayout</vt:lpstr>
      <vt:lpstr>ConstraintLayout</vt:lpstr>
      <vt:lpstr>ConstraintLayout</vt:lpstr>
      <vt:lpstr>ConstraintLayout</vt:lpstr>
      <vt:lpstr>Reusing layouts</vt:lpstr>
      <vt:lpstr>Reusing layouts</vt:lpstr>
      <vt:lpstr>Android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Software Development for Android - I397</dc:title>
  <dc:creator>andres käver</dc:creator>
  <cp:lastModifiedBy>Andres Käver</cp:lastModifiedBy>
  <cp:revision>83</cp:revision>
  <dcterms:created xsi:type="dcterms:W3CDTF">2015-10-15T12:35:18Z</dcterms:created>
  <dcterms:modified xsi:type="dcterms:W3CDTF">2020-09-18T12:35:53Z</dcterms:modified>
</cp:coreProperties>
</file>