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sldIdLst>
    <p:sldId id="295" r:id="rId2"/>
    <p:sldId id="303" r:id="rId3"/>
    <p:sldId id="342" r:id="rId4"/>
    <p:sldId id="345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32" r:id="rId26"/>
    <p:sldId id="333" r:id="rId27"/>
    <p:sldId id="334" r:id="rId28"/>
    <p:sldId id="335" r:id="rId29"/>
    <p:sldId id="336" r:id="rId30"/>
    <p:sldId id="337" r:id="rId31"/>
    <p:sldId id="343" r:id="rId32"/>
    <p:sldId id="346" r:id="rId33"/>
    <p:sldId id="347" r:id="rId34"/>
    <p:sldId id="348" r:id="rId35"/>
    <p:sldId id="349" r:id="rId36"/>
    <p:sldId id="350" r:id="rId37"/>
    <p:sldId id="351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5" autoAdjust="0"/>
    <p:restoredTop sz="93045" autoAdjust="0"/>
  </p:normalViewPr>
  <p:slideViewPr>
    <p:cSldViewPr snapToGrid="0">
      <p:cViewPr varScale="1">
        <p:scale>
          <a:sx n="84" d="100"/>
          <a:sy n="84" d="100"/>
        </p:scale>
        <p:origin x="10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58F15-0E18-4F6A-B9F3-564C7228F6E2}" type="datetimeFigureOut">
              <a:rPr lang="et-EE" smtClean="0"/>
              <a:t>25.09.20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2EAB4-ED3B-407C-8199-EAC6E751E16E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855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4017D-616C-426D-B96A-9B74169657CB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E2F8-4F9B-475A-9076-FF47062FDB53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FA4-9781-4D2E-9CA0-82AF90576D91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1842-AF3A-4F79-81E5-89F3140F58EC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153BF-32B0-4A81-ACA1-CA4D3511A15C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07BF-3C55-4F26-A6A0-49E70F83FEE8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2B73-859B-4B75-B038-91839C89101A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DA1-6E86-4CE1-9860-B071DC8D34E1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DEBE-8681-4664-83A8-552B71039C1E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FF52-A86D-4A10-973C-2E68BFB2A7DA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3DB-8957-458B-B939-391AEFD585EB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26DD-D0EA-402D-90AE-E23B9B1122B9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9E6D-C8FB-4995-9B70-35802D29F244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E8D-CF6C-4C2C-8928-6CF987645092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8CB8-50D4-4762-AAB3-AD974B8E03D9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7526-571B-42F1-BF46-40AF976A9F12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42B4-7614-4FB7-9AC1-D50FE9B34BC0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6A1F32-43A5-49FE-A36C-65A860914068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akaver@itcollege.e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Native Mobile Applications</a:t>
            </a:r>
            <a:endParaRPr lang="et-EE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176232"/>
          </a:xfrm>
        </p:spPr>
        <p:txBody>
          <a:bodyPr>
            <a:normAutofit/>
          </a:bodyPr>
          <a:lstStyle/>
          <a:p>
            <a:r>
              <a:rPr lang="en-US" cap="none" dirty="0" err="1"/>
              <a:t>TalTech</a:t>
            </a:r>
            <a:r>
              <a:rPr lang="en-US" cap="none" dirty="0"/>
              <a:t>, Andres Käver, 2020-2021, Fall semester</a:t>
            </a:r>
          </a:p>
          <a:p>
            <a:r>
              <a:rPr lang="en-US" cap="none" dirty="0"/>
              <a:t>Skype: </a:t>
            </a:r>
            <a:r>
              <a:rPr lang="en-US" cap="none" dirty="0" err="1"/>
              <a:t>akaver</a:t>
            </a:r>
            <a:r>
              <a:rPr lang="en-US" cap="none" dirty="0"/>
              <a:t>   Email: </a:t>
            </a:r>
            <a:r>
              <a:rPr lang="en-US" cap="none" dirty="0">
                <a:hlinkClick r:id="rId2"/>
              </a:rPr>
              <a:t>akaver@itcollege.ee</a:t>
            </a:r>
            <a:endParaRPr lang="en-US" cap="none" dirty="0"/>
          </a:p>
          <a:p>
            <a:endParaRPr lang="en-US" cap="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248" y="-561978"/>
            <a:ext cx="5142857" cy="3857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6AB63E-7A98-9F4F-AAC2-33E8893A9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500" y="4521200"/>
            <a:ext cx="2095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421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new activity, starting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startActivity</a:t>
            </a:r>
            <a:r>
              <a:rPr lang="en-US" dirty="0"/>
              <a:t>(intent)</a:t>
            </a:r>
          </a:p>
          <a:p>
            <a:r>
              <a:rPr lang="en-US" dirty="0"/>
              <a:t>Starting your own activity – specify class name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Calling other activities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Intent.EXTRA_EMAIL</a:t>
            </a:r>
            <a:r>
              <a:rPr lang="en-US" dirty="0"/>
              <a:t> – stores list of email recipients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59656" y="2914655"/>
            <a:ext cx="5101847" cy="6526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err="1">
                <a:solidFill>
                  <a:srgbClr val="000080"/>
                </a:solidFill>
              </a:rPr>
              <a:t>val</a:t>
            </a:r>
            <a:r>
              <a:rPr lang="en-GB" sz="1600" b="1" dirty="0">
                <a:solidFill>
                  <a:srgbClr val="000080"/>
                </a:solidFill>
              </a:rPr>
              <a:t> </a:t>
            </a:r>
            <a:r>
              <a:rPr lang="en-GB" sz="1600" dirty="0"/>
              <a:t>intent = Intent(</a:t>
            </a:r>
            <a:r>
              <a:rPr lang="en-GB" sz="1600" b="1" dirty="0">
                <a:solidFill>
                  <a:srgbClr val="000080"/>
                </a:solidFill>
              </a:rPr>
              <a:t>this</a:t>
            </a:r>
            <a:r>
              <a:rPr lang="en-GB" sz="1600" dirty="0"/>
              <a:t>, </a:t>
            </a:r>
            <a:r>
              <a:rPr lang="en-GB" sz="1600" dirty="0" err="1"/>
              <a:t>OtherActivity</a:t>
            </a:r>
            <a:r>
              <a:rPr lang="en-GB" sz="1600" dirty="0"/>
              <a:t>::</a:t>
            </a:r>
            <a:r>
              <a:rPr lang="en-GB" sz="1600" b="1" dirty="0" err="1">
                <a:solidFill>
                  <a:srgbClr val="000080"/>
                </a:solidFill>
              </a:rPr>
              <a:t>class</a:t>
            </a:r>
            <a:r>
              <a:rPr lang="en-GB" sz="1600" dirty="0" err="1"/>
              <a:t>.</a:t>
            </a:r>
            <a:r>
              <a:rPr lang="en-GB" sz="1600" i="1" dirty="0" err="1">
                <a:solidFill>
                  <a:srgbClr val="660E7A"/>
                </a:solidFill>
              </a:rPr>
              <a:t>java</a:t>
            </a:r>
            <a:r>
              <a:rPr lang="en-GB" sz="1600" dirty="0"/>
              <a:t>)</a:t>
            </a:r>
            <a:br>
              <a:rPr lang="en-GB" sz="1600" dirty="0"/>
            </a:br>
            <a:r>
              <a:rPr lang="en-GB" sz="1600" dirty="0" err="1"/>
              <a:t>startActivity</a:t>
            </a:r>
            <a:r>
              <a:rPr lang="en-GB" sz="1600" dirty="0"/>
              <a:t>(intent)</a:t>
            </a:r>
            <a:endParaRPr kumimoji="0" lang="et-EE" altLang="et-E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22403" y="4170542"/>
            <a:ext cx="5101847" cy="8989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err="1">
                <a:solidFill>
                  <a:srgbClr val="000080"/>
                </a:solidFill>
              </a:rPr>
              <a:t>val</a:t>
            </a:r>
            <a:r>
              <a:rPr lang="en-GB" sz="1600" b="1" dirty="0">
                <a:solidFill>
                  <a:srgbClr val="000080"/>
                </a:solidFill>
              </a:rPr>
              <a:t> </a:t>
            </a:r>
            <a:r>
              <a:rPr lang="en-GB" sz="1600" dirty="0"/>
              <a:t>intent = Intent(</a:t>
            </a:r>
            <a:r>
              <a:rPr lang="en-GB" sz="1600" dirty="0" err="1"/>
              <a:t>Intent.</a:t>
            </a:r>
            <a:r>
              <a:rPr lang="en-GB" sz="1600" i="1" dirty="0" err="1">
                <a:solidFill>
                  <a:srgbClr val="660E7A"/>
                </a:solidFill>
              </a:rPr>
              <a:t>ACTION_SEND</a:t>
            </a:r>
            <a:r>
              <a:rPr lang="en-GB" sz="1600" dirty="0"/>
              <a:t>)</a:t>
            </a:r>
            <a:br>
              <a:rPr lang="en-GB" sz="1600" dirty="0"/>
            </a:br>
            <a:r>
              <a:rPr lang="en-GB" sz="1600" dirty="0" err="1"/>
              <a:t>intent.putExtra</a:t>
            </a:r>
            <a:r>
              <a:rPr lang="en-GB" sz="1600" dirty="0"/>
              <a:t>(</a:t>
            </a:r>
            <a:r>
              <a:rPr lang="en-GB" sz="1600" dirty="0" err="1"/>
              <a:t>Intent.</a:t>
            </a:r>
            <a:r>
              <a:rPr lang="en-GB" sz="1600" i="1" dirty="0" err="1">
                <a:solidFill>
                  <a:srgbClr val="660E7A"/>
                </a:solidFill>
              </a:rPr>
              <a:t>EXTRA_EMAIL</a:t>
            </a:r>
            <a:r>
              <a:rPr lang="en-GB" sz="1600" dirty="0"/>
              <a:t>, </a:t>
            </a:r>
            <a:r>
              <a:rPr lang="en-GB" sz="1600" dirty="0" err="1"/>
              <a:t>recipientArray</a:t>
            </a:r>
            <a:r>
              <a:rPr lang="en-GB" sz="1600" dirty="0"/>
              <a:t>)</a:t>
            </a:r>
            <a:br>
              <a:rPr lang="en-GB" sz="1600" dirty="0"/>
            </a:br>
            <a:r>
              <a:rPr lang="en-GB" sz="1600" dirty="0" err="1"/>
              <a:t>startActivity</a:t>
            </a:r>
            <a:r>
              <a:rPr lang="en-GB" sz="1600" dirty="0"/>
              <a:t>(intent)</a:t>
            </a:r>
            <a:endParaRPr kumimoji="0" lang="et-EE" altLang="et-E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655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new activity, starting for result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StartActivityForResult</a:t>
            </a:r>
            <a:r>
              <a:rPr lang="en-US" dirty="0"/>
              <a:t>()</a:t>
            </a:r>
          </a:p>
          <a:p>
            <a:r>
              <a:rPr lang="en-US" dirty="0"/>
              <a:t>Implement </a:t>
            </a:r>
            <a:r>
              <a:rPr lang="en-US" dirty="0" err="1"/>
              <a:t>onActivityResult</a:t>
            </a:r>
            <a:r>
              <a:rPr lang="en-US" dirty="0"/>
              <a:t>() callback method</a:t>
            </a:r>
          </a:p>
          <a:p>
            <a:pPr marL="0" indent="0">
              <a:buNone/>
            </a:pP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03312" y="2911842"/>
            <a:ext cx="10798518" cy="38227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 err="1">
                <a:solidFill>
                  <a:srgbClr val="ED864A"/>
                </a:solidFill>
              </a:rPr>
              <a:t>val</a:t>
            </a:r>
            <a:r>
              <a:rPr lang="en-GB" sz="1400" dirty="0">
                <a:solidFill>
                  <a:srgbClr val="ED864A"/>
                </a:solidFill>
              </a:rPr>
              <a:t> </a:t>
            </a:r>
            <a:r>
              <a:rPr lang="en-GB" sz="1400" dirty="0">
                <a:solidFill>
                  <a:srgbClr val="ED94FF"/>
                </a:solidFill>
              </a:rPr>
              <a:t>PICK_CONTACT_REQUEST </a:t>
            </a:r>
            <a:r>
              <a:rPr lang="en-GB" sz="1400" dirty="0"/>
              <a:t>= </a:t>
            </a:r>
            <a:r>
              <a:rPr lang="en-GB" sz="1400" b="1" dirty="0">
                <a:solidFill>
                  <a:srgbClr val="33CCFF"/>
                </a:solidFill>
              </a:rPr>
              <a:t>1234</a:t>
            </a:r>
            <a:br>
              <a:rPr lang="en-GB" sz="1400" b="1" dirty="0">
                <a:solidFill>
                  <a:srgbClr val="33CCFF"/>
                </a:solidFill>
              </a:rPr>
            </a:br>
            <a:br>
              <a:rPr lang="en-GB" sz="1400" b="1" dirty="0">
                <a:solidFill>
                  <a:srgbClr val="33CCFF"/>
                </a:solidFill>
              </a:rPr>
            </a:br>
            <a:r>
              <a:rPr lang="en-GB" sz="1400" dirty="0">
                <a:solidFill>
                  <a:srgbClr val="ED864A"/>
                </a:solidFill>
              </a:rPr>
              <a:t>fun </a:t>
            </a:r>
            <a:r>
              <a:rPr lang="en-GB" sz="1400" dirty="0" err="1">
                <a:solidFill>
                  <a:srgbClr val="FFCF40"/>
                </a:solidFill>
              </a:rPr>
              <a:t>pickContact</a:t>
            </a:r>
            <a:r>
              <a:rPr lang="en-GB" sz="1400" dirty="0"/>
              <a:t>(){</a:t>
            </a:r>
            <a:br>
              <a:rPr lang="en-GB" sz="1400" dirty="0"/>
            </a:br>
            <a:r>
              <a:rPr lang="en-GB" sz="1400" dirty="0"/>
              <a:t>    </a:t>
            </a:r>
            <a:r>
              <a:rPr lang="en-GB" sz="1400" dirty="0" err="1">
                <a:solidFill>
                  <a:srgbClr val="ED864A"/>
                </a:solidFill>
              </a:rPr>
              <a:t>val</a:t>
            </a:r>
            <a:r>
              <a:rPr lang="en-GB" sz="1400" dirty="0">
                <a:solidFill>
                  <a:srgbClr val="ED864A"/>
                </a:solidFill>
              </a:rPr>
              <a:t> </a:t>
            </a:r>
            <a:r>
              <a:rPr lang="en-GB" sz="1400" dirty="0">
                <a:solidFill>
                  <a:srgbClr val="FFFFFF"/>
                </a:solidFill>
              </a:rPr>
              <a:t>intent </a:t>
            </a:r>
            <a:r>
              <a:rPr lang="en-GB" sz="1400" dirty="0"/>
              <a:t>= Intent(</a:t>
            </a:r>
            <a:r>
              <a:rPr lang="en-GB" sz="1400" dirty="0" err="1">
                <a:solidFill>
                  <a:srgbClr val="FFFFFF"/>
                </a:solidFill>
              </a:rPr>
              <a:t>Intent</a:t>
            </a:r>
            <a:r>
              <a:rPr lang="en-GB" sz="1400" dirty="0" err="1"/>
              <a:t>.</a:t>
            </a:r>
            <a:r>
              <a:rPr lang="en-GB" sz="1400" i="1" dirty="0" err="1">
                <a:solidFill>
                  <a:srgbClr val="ED94FF"/>
                </a:solidFill>
              </a:rPr>
              <a:t>ACTION_PICK</a:t>
            </a:r>
            <a:r>
              <a:rPr lang="en-GB" sz="1400" b="1" dirty="0">
                <a:solidFill>
                  <a:srgbClr val="ED864A"/>
                </a:solidFill>
              </a:rPr>
              <a:t>, </a:t>
            </a:r>
            <a:r>
              <a:rPr lang="en-GB" sz="1400" dirty="0" err="1">
                <a:solidFill>
                  <a:srgbClr val="FFFFFF"/>
                </a:solidFill>
              </a:rPr>
              <a:t>ContactsContract</a:t>
            </a:r>
            <a:r>
              <a:rPr lang="en-GB" sz="1400" dirty="0" err="1"/>
              <a:t>.</a:t>
            </a:r>
            <a:r>
              <a:rPr lang="en-GB" sz="1400" dirty="0" err="1">
                <a:solidFill>
                  <a:srgbClr val="FFFFFF"/>
                </a:solidFill>
              </a:rPr>
              <a:t>Contacts</a:t>
            </a:r>
            <a:r>
              <a:rPr lang="en-GB" sz="1400" dirty="0" err="1"/>
              <a:t>.</a:t>
            </a:r>
            <a:r>
              <a:rPr lang="en-GB" sz="1400" i="1" dirty="0" err="1">
                <a:solidFill>
                  <a:srgbClr val="ED94FF"/>
                </a:solidFill>
              </a:rPr>
              <a:t>CONTENT_URI</a:t>
            </a:r>
            <a:r>
              <a:rPr lang="en-GB" sz="1400" dirty="0"/>
              <a:t>)</a:t>
            </a:r>
            <a:br>
              <a:rPr lang="en-GB" sz="1400" dirty="0"/>
            </a:br>
            <a:r>
              <a:rPr lang="en-GB" sz="1400" dirty="0"/>
              <a:t>    </a:t>
            </a:r>
            <a:r>
              <a:rPr lang="en-GB" sz="1400" dirty="0" err="1"/>
              <a:t>startActivityForResult</a:t>
            </a:r>
            <a:r>
              <a:rPr lang="en-GB" sz="1400" dirty="0"/>
              <a:t>(</a:t>
            </a:r>
            <a:r>
              <a:rPr lang="en-GB" sz="1400" dirty="0">
                <a:solidFill>
                  <a:srgbClr val="FFFFFF"/>
                </a:solidFill>
              </a:rPr>
              <a:t>intent</a:t>
            </a:r>
            <a:r>
              <a:rPr lang="en-GB" sz="1400" b="1" dirty="0">
                <a:solidFill>
                  <a:srgbClr val="ED864A"/>
                </a:solidFill>
              </a:rPr>
              <a:t>, </a:t>
            </a:r>
            <a:r>
              <a:rPr lang="en-GB" sz="1400" dirty="0">
                <a:solidFill>
                  <a:srgbClr val="ED94FF"/>
                </a:solidFill>
              </a:rPr>
              <a:t>PICK_CONTACT_REQUEST</a:t>
            </a:r>
            <a:r>
              <a:rPr lang="en-GB" sz="1400" dirty="0"/>
              <a:t>)</a:t>
            </a:r>
            <a:br>
              <a:rPr lang="en-GB" sz="1400" dirty="0"/>
            </a:br>
            <a:r>
              <a:rPr lang="en-GB" sz="1400" dirty="0"/>
              <a:t>}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>
                <a:solidFill>
                  <a:srgbClr val="ED864A"/>
                </a:solidFill>
              </a:rPr>
              <a:t>override fun </a:t>
            </a:r>
            <a:r>
              <a:rPr lang="en-GB" sz="1400" dirty="0" err="1">
                <a:solidFill>
                  <a:srgbClr val="FFCF40"/>
                </a:solidFill>
              </a:rPr>
              <a:t>onActivityResult</a:t>
            </a:r>
            <a:r>
              <a:rPr lang="en-GB" sz="1400" dirty="0"/>
              <a:t>(</a:t>
            </a:r>
            <a:r>
              <a:rPr lang="en-GB" sz="1400" dirty="0" err="1">
                <a:solidFill>
                  <a:srgbClr val="FFFFFF"/>
                </a:solidFill>
              </a:rPr>
              <a:t>requestCode</a:t>
            </a:r>
            <a:r>
              <a:rPr lang="en-GB" sz="1400" dirty="0"/>
              <a:t>: </a:t>
            </a:r>
            <a:r>
              <a:rPr lang="en-GB" sz="1400" dirty="0">
                <a:solidFill>
                  <a:srgbClr val="FFFFFF"/>
                </a:solidFill>
              </a:rPr>
              <a:t>Int</a:t>
            </a:r>
            <a:r>
              <a:rPr lang="en-GB" sz="1400" b="1" dirty="0">
                <a:solidFill>
                  <a:srgbClr val="ED864A"/>
                </a:solidFill>
              </a:rPr>
              <a:t>, </a:t>
            </a:r>
            <a:r>
              <a:rPr lang="en-GB" sz="1400" dirty="0" err="1">
                <a:solidFill>
                  <a:srgbClr val="FFFFFF"/>
                </a:solidFill>
              </a:rPr>
              <a:t>resultCode</a:t>
            </a:r>
            <a:r>
              <a:rPr lang="en-GB" sz="1400" dirty="0"/>
              <a:t>: </a:t>
            </a:r>
            <a:r>
              <a:rPr lang="en-GB" sz="1400" dirty="0">
                <a:solidFill>
                  <a:srgbClr val="FFFFFF"/>
                </a:solidFill>
              </a:rPr>
              <a:t>Int</a:t>
            </a:r>
            <a:r>
              <a:rPr lang="en-GB" sz="1400" b="1" dirty="0">
                <a:solidFill>
                  <a:srgbClr val="ED864A"/>
                </a:solidFill>
              </a:rPr>
              <a:t>, </a:t>
            </a:r>
            <a:r>
              <a:rPr lang="en-GB" sz="1400" dirty="0">
                <a:solidFill>
                  <a:srgbClr val="FFFFFF"/>
                </a:solidFill>
              </a:rPr>
              <a:t>data</a:t>
            </a:r>
            <a:r>
              <a:rPr lang="en-GB" sz="1400" dirty="0"/>
              <a:t>: </a:t>
            </a:r>
            <a:r>
              <a:rPr lang="en-GB" sz="1400" dirty="0">
                <a:solidFill>
                  <a:srgbClr val="FFFFFF"/>
                </a:solidFill>
              </a:rPr>
              <a:t>Intent</a:t>
            </a:r>
            <a:r>
              <a:rPr lang="en-GB" sz="1400" dirty="0"/>
              <a:t>?) {</a:t>
            </a:r>
            <a:br>
              <a:rPr lang="en-GB" sz="1400" dirty="0"/>
            </a:br>
            <a:r>
              <a:rPr lang="en-GB" sz="1400" dirty="0"/>
              <a:t>  </a:t>
            </a:r>
            <a:r>
              <a:rPr lang="en-GB" sz="1400" dirty="0">
                <a:solidFill>
                  <a:srgbClr val="ED864A"/>
                </a:solidFill>
              </a:rPr>
              <a:t>if </a:t>
            </a:r>
            <a:r>
              <a:rPr lang="en-GB" sz="1400" dirty="0"/>
              <a:t>(</a:t>
            </a:r>
            <a:r>
              <a:rPr lang="en-GB" sz="1400" dirty="0" err="1">
                <a:solidFill>
                  <a:srgbClr val="FFFFFF"/>
                </a:solidFill>
              </a:rPr>
              <a:t>resultCode</a:t>
            </a:r>
            <a:r>
              <a:rPr lang="en-GB" sz="1400" dirty="0">
                <a:solidFill>
                  <a:srgbClr val="FFFFFF"/>
                </a:solidFill>
              </a:rPr>
              <a:t> </a:t>
            </a:r>
            <a:r>
              <a:rPr lang="en-GB" sz="1400" dirty="0"/>
              <a:t>== </a:t>
            </a:r>
            <a:r>
              <a:rPr lang="en-GB" sz="1400" dirty="0" err="1">
                <a:solidFill>
                  <a:srgbClr val="FFFFFF"/>
                </a:solidFill>
              </a:rPr>
              <a:t>Activity</a:t>
            </a:r>
            <a:r>
              <a:rPr lang="en-GB" sz="1400" dirty="0" err="1"/>
              <a:t>.</a:t>
            </a:r>
            <a:r>
              <a:rPr lang="en-GB" sz="1400" i="1" dirty="0" err="1">
                <a:solidFill>
                  <a:srgbClr val="ED94FF"/>
                </a:solidFill>
              </a:rPr>
              <a:t>RESULT_OK</a:t>
            </a:r>
            <a:r>
              <a:rPr lang="en-GB" sz="1400" i="1" dirty="0">
                <a:solidFill>
                  <a:srgbClr val="ED94FF"/>
                </a:solidFill>
              </a:rPr>
              <a:t> </a:t>
            </a:r>
            <a:r>
              <a:rPr lang="en-GB" sz="1400" dirty="0"/>
              <a:t>&amp;&amp; </a:t>
            </a:r>
            <a:r>
              <a:rPr lang="en-GB" sz="1400" dirty="0" err="1">
                <a:solidFill>
                  <a:srgbClr val="FFFFFF"/>
                </a:solidFill>
              </a:rPr>
              <a:t>requestCode</a:t>
            </a:r>
            <a:r>
              <a:rPr lang="en-GB" sz="1400" dirty="0">
                <a:solidFill>
                  <a:srgbClr val="FFFFFF"/>
                </a:solidFill>
              </a:rPr>
              <a:t> </a:t>
            </a:r>
            <a:r>
              <a:rPr lang="en-GB" sz="1400" dirty="0"/>
              <a:t>== </a:t>
            </a:r>
            <a:r>
              <a:rPr lang="en-GB" sz="1400" dirty="0">
                <a:solidFill>
                  <a:srgbClr val="ED94FF"/>
                </a:solidFill>
              </a:rPr>
              <a:t>PICK_CONTACT_REQUEST</a:t>
            </a:r>
            <a:r>
              <a:rPr lang="en-GB" sz="1400" dirty="0"/>
              <a:t>){</a:t>
            </a:r>
            <a:br>
              <a:rPr lang="en-GB" sz="1400" dirty="0"/>
            </a:br>
            <a:r>
              <a:rPr lang="en-GB" sz="1400" dirty="0"/>
              <a:t>      </a:t>
            </a:r>
            <a:r>
              <a:rPr lang="en-GB" sz="1400" dirty="0" err="1">
                <a:solidFill>
                  <a:srgbClr val="ED864A"/>
                </a:solidFill>
              </a:rPr>
              <a:t>val</a:t>
            </a:r>
            <a:r>
              <a:rPr lang="en-GB" sz="1400" dirty="0">
                <a:solidFill>
                  <a:srgbClr val="ED864A"/>
                </a:solidFill>
              </a:rPr>
              <a:t> </a:t>
            </a:r>
            <a:r>
              <a:rPr lang="en-GB" sz="1400" dirty="0">
                <a:solidFill>
                  <a:srgbClr val="FFFFFF"/>
                </a:solidFill>
              </a:rPr>
              <a:t>cursor </a:t>
            </a:r>
            <a:r>
              <a:rPr lang="en-GB" sz="1400" dirty="0"/>
              <a:t>= </a:t>
            </a:r>
            <a:r>
              <a:rPr lang="en-GB" sz="1400" i="1" dirty="0" err="1">
                <a:solidFill>
                  <a:srgbClr val="ED94FF"/>
                </a:solidFill>
              </a:rPr>
              <a:t>contentResolver</a:t>
            </a:r>
            <a:r>
              <a:rPr lang="en-GB" sz="1400" dirty="0" err="1"/>
              <a:t>.query</a:t>
            </a:r>
            <a:r>
              <a:rPr lang="en-GB" sz="1400" dirty="0"/>
              <a:t>(</a:t>
            </a:r>
            <a:r>
              <a:rPr lang="en-GB" sz="1400" dirty="0">
                <a:solidFill>
                  <a:srgbClr val="FFFFFF"/>
                </a:solidFill>
              </a:rPr>
              <a:t>data</a:t>
            </a:r>
            <a:r>
              <a:rPr lang="en-GB" sz="1400" dirty="0"/>
              <a:t>!!.</a:t>
            </a:r>
            <a:r>
              <a:rPr lang="en-GB" sz="1400" i="1" dirty="0">
                <a:solidFill>
                  <a:srgbClr val="ED94FF"/>
                </a:solidFill>
              </a:rPr>
              <a:t>data</a:t>
            </a:r>
            <a:r>
              <a:rPr lang="en-GB" sz="1400" dirty="0"/>
              <a:t>!!</a:t>
            </a:r>
            <a:r>
              <a:rPr lang="en-GB" sz="1400" b="1" dirty="0">
                <a:solidFill>
                  <a:srgbClr val="ED864A"/>
                </a:solidFill>
              </a:rPr>
              <a:t>,</a:t>
            </a:r>
            <a:r>
              <a:rPr lang="en-GB" sz="1400" i="1" dirty="0" err="1"/>
              <a:t>arrayOf</a:t>
            </a:r>
            <a:r>
              <a:rPr lang="en-GB" sz="1400" dirty="0"/>
              <a:t>(</a:t>
            </a:r>
            <a:r>
              <a:rPr lang="en-GB" sz="1400" dirty="0" err="1">
                <a:solidFill>
                  <a:srgbClr val="FFFFFF"/>
                </a:solidFill>
              </a:rPr>
              <a:t>ContactsContract</a:t>
            </a:r>
            <a:r>
              <a:rPr lang="en-GB" sz="1400" dirty="0" err="1"/>
              <a:t>.</a:t>
            </a:r>
            <a:r>
              <a:rPr lang="en-GB" sz="1400" dirty="0" err="1">
                <a:solidFill>
                  <a:srgbClr val="FFFFFF"/>
                </a:solidFill>
              </a:rPr>
              <a:t>Contacts</a:t>
            </a:r>
            <a:r>
              <a:rPr lang="en-GB" sz="1400" dirty="0" err="1"/>
              <a:t>.</a:t>
            </a:r>
            <a:r>
              <a:rPr lang="en-GB" sz="1400" i="1" dirty="0" err="1">
                <a:solidFill>
                  <a:srgbClr val="ED94FF"/>
                </a:solidFill>
              </a:rPr>
              <a:t>DISPLAY_NAME</a:t>
            </a:r>
            <a:r>
              <a:rPr lang="en-GB" sz="1400" dirty="0"/>
              <a:t>) </a:t>
            </a:r>
            <a:r>
              <a:rPr lang="en-GB" sz="1400" b="1" dirty="0">
                <a:solidFill>
                  <a:srgbClr val="ED864A"/>
                </a:solidFill>
              </a:rPr>
              <a:t>,</a:t>
            </a:r>
            <a:r>
              <a:rPr lang="en-GB" sz="1400" dirty="0" err="1">
                <a:solidFill>
                  <a:srgbClr val="ED864A"/>
                </a:solidFill>
              </a:rPr>
              <a:t>null</a:t>
            </a:r>
            <a:r>
              <a:rPr lang="en-GB" sz="1400" b="1" dirty="0" err="1">
                <a:solidFill>
                  <a:srgbClr val="ED864A"/>
                </a:solidFill>
              </a:rPr>
              <a:t>,</a:t>
            </a:r>
            <a:r>
              <a:rPr lang="en-GB" sz="1400" dirty="0" err="1">
                <a:solidFill>
                  <a:srgbClr val="ED864A"/>
                </a:solidFill>
              </a:rPr>
              <a:t>null</a:t>
            </a:r>
            <a:r>
              <a:rPr lang="en-GB" sz="1400" b="1" dirty="0" err="1">
                <a:solidFill>
                  <a:srgbClr val="ED864A"/>
                </a:solidFill>
              </a:rPr>
              <a:t>,</a:t>
            </a:r>
            <a:r>
              <a:rPr lang="en-GB" sz="1400" dirty="0" err="1">
                <a:solidFill>
                  <a:srgbClr val="ED864A"/>
                </a:solidFill>
              </a:rPr>
              <a:t>null</a:t>
            </a:r>
            <a:r>
              <a:rPr lang="en-GB" sz="1400" dirty="0">
                <a:solidFill>
                  <a:srgbClr val="ED864A"/>
                </a:solidFill>
              </a:rPr>
              <a:t> </a:t>
            </a:r>
            <a:r>
              <a:rPr lang="en-GB" sz="1400" dirty="0"/>
              <a:t>)</a:t>
            </a:r>
            <a:br>
              <a:rPr lang="en-GB" sz="1400" dirty="0"/>
            </a:br>
            <a:r>
              <a:rPr lang="en-GB" sz="1400" dirty="0"/>
              <a:t>      </a:t>
            </a:r>
            <a:r>
              <a:rPr lang="en-GB" sz="1400" dirty="0">
                <a:solidFill>
                  <a:srgbClr val="ED864A"/>
                </a:solidFill>
              </a:rPr>
              <a:t>if </a:t>
            </a:r>
            <a:r>
              <a:rPr lang="en-GB" sz="1400" dirty="0"/>
              <a:t>(</a:t>
            </a:r>
            <a:r>
              <a:rPr lang="en-GB" sz="1400" dirty="0">
                <a:solidFill>
                  <a:srgbClr val="FFFFFF"/>
                </a:solidFill>
              </a:rPr>
              <a:t>cursor</a:t>
            </a:r>
            <a:r>
              <a:rPr lang="en-GB" sz="1400" dirty="0"/>
              <a:t>!!.</a:t>
            </a:r>
            <a:r>
              <a:rPr lang="en-GB" sz="1400" dirty="0" err="1"/>
              <a:t>moveToFirst</a:t>
            </a:r>
            <a:r>
              <a:rPr lang="en-GB" sz="1400" dirty="0"/>
              <a:t>()){</a:t>
            </a:r>
            <a:br>
              <a:rPr lang="en-GB" sz="1400" dirty="0"/>
            </a:br>
            <a:r>
              <a:rPr lang="en-GB" sz="1400" dirty="0"/>
              <a:t>          </a:t>
            </a:r>
            <a:r>
              <a:rPr lang="en-GB" sz="1400" dirty="0" err="1">
                <a:solidFill>
                  <a:srgbClr val="ED864A"/>
                </a:solidFill>
              </a:rPr>
              <a:t>val</a:t>
            </a:r>
            <a:r>
              <a:rPr lang="en-GB" sz="1400" dirty="0">
                <a:solidFill>
                  <a:srgbClr val="ED864A"/>
                </a:solidFill>
              </a:rPr>
              <a:t> </a:t>
            </a:r>
            <a:r>
              <a:rPr lang="en-GB" sz="1400" dirty="0" err="1">
                <a:solidFill>
                  <a:srgbClr val="FFFFFF"/>
                </a:solidFill>
              </a:rPr>
              <a:t>columIndex</a:t>
            </a:r>
            <a:r>
              <a:rPr lang="en-GB" sz="1400" dirty="0">
                <a:solidFill>
                  <a:srgbClr val="FFFFFF"/>
                </a:solidFill>
              </a:rPr>
              <a:t> </a:t>
            </a:r>
            <a:r>
              <a:rPr lang="en-GB" sz="1400" dirty="0"/>
              <a:t>= </a:t>
            </a:r>
            <a:r>
              <a:rPr lang="en-GB" sz="1400" dirty="0" err="1">
                <a:solidFill>
                  <a:srgbClr val="FFFFFF"/>
                </a:solidFill>
              </a:rPr>
              <a:t>cursor</a:t>
            </a:r>
            <a:r>
              <a:rPr lang="en-GB" sz="1400" dirty="0" err="1"/>
              <a:t>.getColumnIndex</a:t>
            </a:r>
            <a:r>
              <a:rPr lang="en-GB" sz="1400" dirty="0"/>
              <a:t>(</a:t>
            </a:r>
            <a:r>
              <a:rPr lang="en-GB" sz="1400" dirty="0" err="1">
                <a:solidFill>
                  <a:srgbClr val="FFFFFF"/>
                </a:solidFill>
              </a:rPr>
              <a:t>ContactsContract</a:t>
            </a:r>
            <a:r>
              <a:rPr lang="en-GB" sz="1400" dirty="0" err="1"/>
              <a:t>.</a:t>
            </a:r>
            <a:r>
              <a:rPr lang="en-GB" sz="1400" dirty="0" err="1">
                <a:solidFill>
                  <a:srgbClr val="FFFFFF"/>
                </a:solidFill>
              </a:rPr>
              <a:t>Contacts</a:t>
            </a:r>
            <a:r>
              <a:rPr lang="en-GB" sz="1400" dirty="0" err="1"/>
              <a:t>.</a:t>
            </a:r>
            <a:r>
              <a:rPr lang="en-GB" sz="1400" i="1" dirty="0" err="1">
                <a:solidFill>
                  <a:srgbClr val="ED94FF"/>
                </a:solidFill>
              </a:rPr>
              <a:t>DISPLAY_NAME</a:t>
            </a:r>
            <a:r>
              <a:rPr lang="en-GB" sz="1400" dirty="0"/>
              <a:t>)</a:t>
            </a:r>
            <a:br>
              <a:rPr lang="en-GB" sz="1400" dirty="0"/>
            </a:br>
            <a:r>
              <a:rPr lang="en-GB" sz="1400" dirty="0"/>
              <a:t>          </a:t>
            </a:r>
            <a:r>
              <a:rPr lang="en-GB" sz="1400" dirty="0" err="1">
                <a:solidFill>
                  <a:srgbClr val="ED864A"/>
                </a:solidFill>
              </a:rPr>
              <a:t>val</a:t>
            </a:r>
            <a:r>
              <a:rPr lang="en-GB" sz="1400" dirty="0">
                <a:solidFill>
                  <a:srgbClr val="ED864A"/>
                </a:solidFill>
              </a:rPr>
              <a:t> </a:t>
            </a:r>
            <a:r>
              <a:rPr lang="en-GB" sz="1400" dirty="0">
                <a:solidFill>
                  <a:srgbClr val="FFFFFF"/>
                </a:solidFill>
              </a:rPr>
              <a:t>name </a:t>
            </a:r>
            <a:r>
              <a:rPr lang="en-GB" sz="1400" dirty="0"/>
              <a:t>= </a:t>
            </a:r>
            <a:r>
              <a:rPr lang="en-GB" sz="1400" dirty="0" err="1">
                <a:solidFill>
                  <a:srgbClr val="FFFFFF"/>
                </a:solidFill>
              </a:rPr>
              <a:t>cursor</a:t>
            </a:r>
            <a:r>
              <a:rPr lang="en-GB" sz="1400" dirty="0" err="1"/>
              <a:t>.getString</a:t>
            </a:r>
            <a:r>
              <a:rPr lang="en-GB" sz="1400" dirty="0"/>
              <a:t>(</a:t>
            </a:r>
            <a:r>
              <a:rPr lang="en-GB" sz="1400" dirty="0" err="1">
                <a:solidFill>
                  <a:srgbClr val="FFFFFF"/>
                </a:solidFill>
              </a:rPr>
              <a:t>columIndex</a:t>
            </a:r>
            <a:r>
              <a:rPr lang="en-GB" sz="1400" dirty="0"/>
              <a:t>)</a:t>
            </a:r>
            <a:br>
              <a:rPr lang="en-GB" sz="1400" dirty="0"/>
            </a:br>
            <a:r>
              <a:rPr lang="en-GB" sz="1400" dirty="0"/>
              <a:t>          </a:t>
            </a:r>
            <a:r>
              <a:rPr lang="en-GB" sz="1400" dirty="0" err="1">
                <a:solidFill>
                  <a:srgbClr val="FFFFFF"/>
                </a:solidFill>
              </a:rPr>
              <a:t>Log</a:t>
            </a:r>
            <a:r>
              <a:rPr lang="en-GB" sz="1400" dirty="0" err="1"/>
              <a:t>.d</a:t>
            </a:r>
            <a:r>
              <a:rPr lang="en-GB" sz="1400" dirty="0"/>
              <a:t>(</a:t>
            </a:r>
            <a:r>
              <a:rPr lang="en-GB" sz="1400" dirty="0">
                <a:solidFill>
                  <a:srgbClr val="ED94FF"/>
                </a:solidFill>
              </a:rPr>
              <a:t>TAG</a:t>
            </a:r>
            <a:r>
              <a:rPr lang="en-GB" sz="1400" b="1" dirty="0">
                <a:solidFill>
                  <a:srgbClr val="ED864A"/>
                </a:solidFill>
              </a:rPr>
              <a:t>, </a:t>
            </a:r>
            <a:r>
              <a:rPr lang="en-GB" sz="1400" dirty="0">
                <a:solidFill>
                  <a:srgbClr val="54B33E"/>
                </a:solidFill>
              </a:rPr>
              <a:t>"Name: " </a:t>
            </a:r>
            <a:r>
              <a:rPr lang="en-GB" sz="1400" dirty="0"/>
              <a:t>+ </a:t>
            </a:r>
            <a:r>
              <a:rPr lang="en-GB" sz="1400" dirty="0">
                <a:solidFill>
                  <a:srgbClr val="FFFFFF"/>
                </a:solidFill>
              </a:rPr>
              <a:t>name</a:t>
            </a:r>
            <a:r>
              <a:rPr lang="en-GB" sz="1400" dirty="0"/>
              <a:t>)</a:t>
            </a:r>
            <a:br>
              <a:rPr lang="en-GB" sz="1400" dirty="0"/>
            </a:br>
            <a:r>
              <a:rPr lang="en-GB" sz="1400" dirty="0"/>
              <a:t>      }</a:t>
            </a:r>
            <a:br>
              <a:rPr lang="en-GB" sz="1400" dirty="0"/>
            </a:br>
            <a:r>
              <a:rPr lang="en-GB" sz="1400" dirty="0"/>
              <a:t>  }</a:t>
            </a:r>
            <a:br>
              <a:rPr lang="en-GB" sz="1400" dirty="0"/>
            </a:br>
            <a:r>
              <a:rPr lang="en-GB" sz="1400" dirty="0"/>
              <a:t>}</a:t>
            </a:r>
            <a:endParaRPr kumimoji="0" lang="et-EE" altLang="et-E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43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shut down activity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finish() – activity closes itself</a:t>
            </a:r>
          </a:p>
          <a:p>
            <a:r>
              <a:rPr lang="en-US" dirty="0"/>
              <a:t>shut down previously started activity – </a:t>
            </a:r>
            <a:r>
              <a:rPr lang="en-US" dirty="0" err="1"/>
              <a:t>finishActivity</a:t>
            </a:r>
            <a:r>
              <a:rPr lang="en-US" dirty="0"/>
              <a:t>(id)</a:t>
            </a:r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478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activity lifecycle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essential states</a:t>
            </a:r>
          </a:p>
          <a:p>
            <a:pPr lvl="1"/>
            <a:r>
              <a:rPr lang="en-US" dirty="0"/>
              <a:t>Resumed</a:t>
            </a:r>
          </a:p>
          <a:p>
            <a:pPr lvl="2"/>
            <a:r>
              <a:rPr lang="en-US" dirty="0"/>
              <a:t>In foreground, has user focus. “running”</a:t>
            </a:r>
          </a:p>
          <a:p>
            <a:pPr lvl="1"/>
            <a:r>
              <a:rPr lang="en-US" dirty="0"/>
              <a:t>Paused</a:t>
            </a:r>
          </a:p>
          <a:p>
            <a:pPr lvl="2"/>
            <a:r>
              <a:rPr lang="en-US" dirty="0"/>
              <a:t>Activity is partially visible, and is “alive”. Can be killed by system in low memory situation</a:t>
            </a:r>
          </a:p>
          <a:p>
            <a:pPr lvl="1"/>
            <a:r>
              <a:rPr lang="en-US" dirty="0"/>
              <a:t>Stopped</a:t>
            </a:r>
          </a:p>
          <a:p>
            <a:pPr lvl="2"/>
            <a:r>
              <a:rPr lang="en-US" dirty="0"/>
              <a:t>Activity is 100% obscured by another activity. It is alive, but is not attached to the window manager. Can be killed by system, when memory is needed.</a:t>
            </a:r>
          </a:p>
          <a:p>
            <a:r>
              <a:rPr lang="en-US" dirty="0"/>
              <a:t>Paused or Stopped – system calls finish() method on activity. When activity is reopened, it must be created again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575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153" y="291535"/>
            <a:ext cx="9404723" cy="1400530"/>
          </a:xfrm>
        </p:spPr>
        <p:txBody>
          <a:bodyPr/>
          <a:lstStyle/>
          <a:p>
            <a:r>
              <a:rPr lang="en-US" dirty="0"/>
              <a:t>Android – </a:t>
            </a:r>
            <a:br>
              <a:rPr lang="en-US" dirty="0"/>
            </a:br>
            <a:r>
              <a:rPr lang="en-US" dirty="0"/>
              <a:t>Lifecycle callbacks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5451106" cy="4195481"/>
          </a:xfrm>
        </p:spPr>
        <p:txBody>
          <a:bodyPr/>
          <a:lstStyle/>
          <a:p>
            <a:r>
              <a:rPr lang="en-US" dirty="0"/>
              <a:t>Fundamental callbacks</a:t>
            </a:r>
          </a:p>
          <a:p>
            <a:endParaRPr lang="en-US" dirty="0"/>
          </a:p>
          <a:p>
            <a:r>
              <a:rPr lang="en-US" dirty="0"/>
              <a:t>Must always call the superclass implementation before doing  any work</a:t>
            </a:r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554419" y="24888"/>
            <a:ext cx="5637581" cy="68082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>
              <a:solidFill>
                <a:srgbClr val="ED864A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ED864A"/>
                </a:solidFill>
              </a:rPr>
              <a:t>class </a:t>
            </a:r>
            <a:r>
              <a:rPr lang="en-GB" sz="1200" dirty="0" err="1">
                <a:solidFill>
                  <a:srgbClr val="FFFFFF"/>
                </a:solidFill>
              </a:rPr>
              <a:t>MainActivity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/>
              <a:t>: </a:t>
            </a:r>
            <a:r>
              <a:rPr lang="en-GB" sz="1200" dirty="0" err="1"/>
              <a:t>AppCompatActivity</a:t>
            </a:r>
            <a:r>
              <a:rPr lang="en-GB" sz="1200" dirty="0"/>
              <a:t>() {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>
                <a:solidFill>
                  <a:srgbClr val="ED864A"/>
                </a:solidFill>
              </a:rPr>
              <a:t>val</a:t>
            </a:r>
            <a:r>
              <a:rPr lang="en-GB" sz="1200" dirty="0">
                <a:solidFill>
                  <a:srgbClr val="ED864A"/>
                </a:solidFill>
              </a:rPr>
              <a:t> </a:t>
            </a:r>
            <a:r>
              <a:rPr lang="en-GB" sz="1200" dirty="0">
                <a:solidFill>
                  <a:srgbClr val="ED94FF"/>
                </a:solidFill>
              </a:rPr>
              <a:t>TAG </a:t>
            </a:r>
            <a:r>
              <a:rPr lang="en-GB" sz="1200" dirty="0"/>
              <a:t>=  </a:t>
            </a:r>
            <a:r>
              <a:rPr lang="en-GB" sz="1200" dirty="0">
                <a:solidFill>
                  <a:srgbClr val="ED864A"/>
                </a:solidFill>
              </a:rPr>
              <a:t>this</a:t>
            </a:r>
            <a:r>
              <a:rPr lang="en-GB" sz="1200" dirty="0"/>
              <a:t>::</a:t>
            </a:r>
            <a:r>
              <a:rPr lang="en-GB" sz="1200" dirty="0" err="1">
                <a:solidFill>
                  <a:srgbClr val="ED864A"/>
                </a:solidFill>
              </a:rPr>
              <a:t>class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java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simpleName</a:t>
            </a:r>
            <a:br>
              <a:rPr lang="en-GB" sz="1200" i="1" dirty="0">
                <a:solidFill>
                  <a:srgbClr val="ED94FF"/>
                </a:solidFill>
              </a:rPr>
            </a:br>
            <a:br>
              <a:rPr lang="en-GB" sz="1200" i="1" dirty="0">
                <a:solidFill>
                  <a:srgbClr val="ED94FF"/>
                </a:solidFill>
              </a:rPr>
            </a:br>
            <a:r>
              <a:rPr lang="en-GB" sz="1200" i="1" dirty="0">
                <a:solidFill>
                  <a:srgbClr val="ED94FF"/>
                </a:solidFill>
              </a:rPr>
              <a:t>    </a:t>
            </a:r>
            <a:r>
              <a:rPr lang="en-GB" sz="1200" dirty="0">
                <a:solidFill>
                  <a:srgbClr val="ED864A"/>
                </a:solidFill>
              </a:rPr>
              <a:t>override fun </a:t>
            </a:r>
            <a:r>
              <a:rPr lang="en-GB" sz="1200" dirty="0" err="1">
                <a:solidFill>
                  <a:srgbClr val="FFCF40"/>
                </a:solidFill>
              </a:rPr>
              <a:t>onCreate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savedInstanceState</a:t>
            </a:r>
            <a:r>
              <a:rPr lang="en-GB" sz="1200" dirty="0"/>
              <a:t>: </a:t>
            </a:r>
            <a:r>
              <a:rPr lang="en-GB" sz="1200" dirty="0">
                <a:solidFill>
                  <a:srgbClr val="FFFFFF"/>
                </a:solidFill>
              </a:rPr>
              <a:t>Bundle</a:t>
            </a:r>
            <a:r>
              <a:rPr lang="en-GB" sz="1200" dirty="0"/>
              <a:t>?) 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 err="1">
                <a:solidFill>
                  <a:srgbClr val="ED864A"/>
                </a:solidFill>
              </a:rPr>
              <a:t>super</a:t>
            </a:r>
            <a:r>
              <a:rPr lang="en-GB" sz="1200" dirty="0" err="1"/>
              <a:t>.onCreate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savedInstanceState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>
                <a:solidFill>
                  <a:srgbClr val="7EC3E6"/>
                </a:solidFill>
              </a:rPr>
              <a:t>// The activity is being created.</a:t>
            </a: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    </a:t>
            </a:r>
            <a:r>
              <a:rPr lang="en-GB" sz="1200" dirty="0" err="1"/>
              <a:t>setContentView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R</a:t>
            </a:r>
            <a:r>
              <a:rPr lang="en-GB" sz="1200" dirty="0" err="1"/>
              <a:t>.</a:t>
            </a:r>
            <a:r>
              <a:rPr lang="en-GB" sz="1200" dirty="0" err="1">
                <a:solidFill>
                  <a:srgbClr val="FFFFFF"/>
                </a:solidFill>
              </a:rPr>
              <a:t>layout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activity_main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}</a:t>
            </a:r>
            <a:br>
              <a:rPr lang="en-GB" sz="1200" dirty="0"/>
            </a:b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B3B3B3"/>
                </a:solidFill>
              </a:rPr>
              <a:t>override fun </a:t>
            </a:r>
            <a:r>
              <a:rPr lang="en-GB" sz="1200" dirty="0" err="1">
                <a:solidFill>
                  <a:srgbClr val="FFCF40"/>
                </a:solidFill>
              </a:rPr>
              <a:t>onStart</a:t>
            </a:r>
            <a:r>
              <a:rPr lang="en-GB" sz="1200" dirty="0"/>
              <a:t>() 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 err="1">
                <a:solidFill>
                  <a:srgbClr val="ED864A"/>
                </a:solidFill>
              </a:rPr>
              <a:t>super</a:t>
            </a:r>
            <a:r>
              <a:rPr lang="en-GB" sz="1200" dirty="0" err="1"/>
              <a:t>.onStart</a:t>
            </a:r>
            <a:r>
              <a:rPr lang="en-GB" sz="1200" dirty="0"/>
              <a:t>()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>
                <a:solidFill>
                  <a:srgbClr val="7EC3E6"/>
                </a:solidFill>
              </a:rPr>
              <a:t>// The activity is about to become visible.</a:t>
            </a:r>
            <a:br>
              <a:rPr lang="en-GB" sz="1200" dirty="0">
                <a:solidFill>
                  <a:srgbClr val="7EC3E6"/>
                </a:solidFill>
              </a:rPr>
            </a:b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</a:t>
            </a:r>
            <a:r>
              <a:rPr lang="en-GB" sz="1200" dirty="0"/>
              <a:t>}</a:t>
            </a:r>
            <a:br>
              <a:rPr lang="en-GB" sz="1200" dirty="0"/>
            </a:b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B3B3B3"/>
                </a:solidFill>
              </a:rPr>
              <a:t>override fun </a:t>
            </a:r>
            <a:r>
              <a:rPr lang="en-GB" sz="1200" dirty="0" err="1">
                <a:solidFill>
                  <a:srgbClr val="FFCF40"/>
                </a:solidFill>
              </a:rPr>
              <a:t>onResume</a:t>
            </a:r>
            <a:r>
              <a:rPr lang="en-GB" sz="1200" dirty="0"/>
              <a:t>() 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 err="1">
                <a:solidFill>
                  <a:srgbClr val="ED864A"/>
                </a:solidFill>
              </a:rPr>
              <a:t>super</a:t>
            </a:r>
            <a:r>
              <a:rPr lang="en-GB" sz="1200" dirty="0" err="1"/>
              <a:t>.onResume</a:t>
            </a:r>
            <a:r>
              <a:rPr lang="en-GB" sz="1200" dirty="0"/>
              <a:t>()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>
                <a:solidFill>
                  <a:srgbClr val="7EC3E6"/>
                </a:solidFill>
              </a:rPr>
              <a:t>// The activity has become visible (it is now "resumed").</a:t>
            </a: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</a:t>
            </a:r>
            <a:r>
              <a:rPr lang="en-GB" sz="1200" dirty="0"/>
              <a:t>}</a:t>
            </a:r>
            <a:br>
              <a:rPr lang="en-GB" sz="1200" dirty="0"/>
            </a:b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B3B3B3"/>
                </a:solidFill>
              </a:rPr>
              <a:t>override fun </a:t>
            </a:r>
            <a:r>
              <a:rPr lang="en-GB" sz="1200" dirty="0" err="1">
                <a:solidFill>
                  <a:srgbClr val="FFCF40"/>
                </a:solidFill>
              </a:rPr>
              <a:t>onPause</a:t>
            </a:r>
            <a:r>
              <a:rPr lang="en-GB" sz="1200" dirty="0"/>
              <a:t>() 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 err="1">
                <a:solidFill>
                  <a:srgbClr val="ED864A"/>
                </a:solidFill>
              </a:rPr>
              <a:t>super</a:t>
            </a:r>
            <a:r>
              <a:rPr lang="en-GB" sz="1200" dirty="0" err="1"/>
              <a:t>.onPause</a:t>
            </a:r>
            <a:r>
              <a:rPr lang="en-GB" sz="1200" dirty="0"/>
              <a:t>()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>
                <a:solidFill>
                  <a:srgbClr val="7EC3E6"/>
                </a:solidFill>
              </a:rPr>
              <a:t>// Another activity is taking focus (this activity is about to be "paused").</a:t>
            </a: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</a:t>
            </a:r>
            <a:r>
              <a:rPr lang="en-GB" sz="1200" dirty="0"/>
              <a:t>}</a:t>
            </a:r>
            <a:br>
              <a:rPr lang="en-GB" sz="1200" dirty="0"/>
            </a:b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B3B3B3"/>
                </a:solidFill>
              </a:rPr>
              <a:t>override fun </a:t>
            </a:r>
            <a:r>
              <a:rPr lang="en-GB" sz="1200" dirty="0" err="1">
                <a:solidFill>
                  <a:srgbClr val="FFCF40"/>
                </a:solidFill>
              </a:rPr>
              <a:t>onStop</a:t>
            </a:r>
            <a:r>
              <a:rPr lang="en-GB" sz="1200" dirty="0"/>
              <a:t>() 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 err="1">
                <a:solidFill>
                  <a:srgbClr val="ED864A"/>
                </a:solidFill>
              </a:rPr>
              <a:t>super</a:t>
            </a:r>
            <a:r>
              <a:rPr lang="en-GB" sz="1200" dirty="0" err="1"/>
              <a:t>.onStop</a:t>
            </a:r>
            <a:r>
              <a:rPr lang="en-GB" sz="1200" dirty="0"/>
              <a:t>()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>
                <a:solidFill>
                  <a:srgbClr val="7EC3E6"/>
                </a:solidFill>
              </a:rPr>
              <a:t>// The activity is no longer visible (it is now "stopped")</a:t>
            </a: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</a:t>
            </a:r>
            <a:r>
              <a:rPr lang="en-GB" sz="1200" dirty="0"/>
              <a:t>}</a:t>
            </a:r>
            <a:br>
              <a:rPr lang="en-GB" sz="1200" dirty="0"/>
            </a:b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B3B3B3"/>
                </a:solidFill>
              </a:rPr>
              <a:t>override fun </a:t>
            </a:r>
            <a:r>
              <a:rPr lang="en-GB" sz="1200" dirty="0" err="1">
                <a:solidFill>
                  <a:srgbClr val="FFCF40"/>
                </a:solidFill>
              </a:rPr>
              <a:t>onDestroy</a:t>
            </a:r>
            <a:r>
              <a:rPr lang="en-GB" sz="1200" dirty="0"/>
              <a:t>() 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 err="1">
                <a:solidFill>
                  <a:srgbClr val="ED864A"/>
                </a:solidFill>
              </a:rPr>
              <a:t>super</a:t>
            </a:r>
            <a:r>
              <a:rPr lang="en-GB" sz="1200" dirty="0" err="1"/>
              <a:t>.onDestroy</a:t>
            </a:r>
            <a:r>
              <a:rPr lang="en-GB" sz="1200" dirty="0"/>
              <a:t>()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>
                <a:solidFill>
                  <a:srgbClr val="7EC3E6"/>
                </a:solidFill>
              </a:rPr>
              <a:t>// The activity is about to be destroyed.</a:t>
            </a:r>
            <a:br>
              <a:rPr lang="en-GB" sz="1200" dirty="0">
                <a:solidFill>
                  <a:srgbClr val="7EC3E6"/>
                </a:solidFill>
              </a:rPr>
            </a:b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</a:t>
            </a:r>
            <a:r>
              <a:rPr lang="en-GB" sz="1200" dirty="0"/>
              <a:t>}</a:t>
            </a:r>
            <a:endParaRPr kumimoji="0" lang="et-EE" altLang="et-E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876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</a:t>
            </a:r>
            <a:br>
              <a:rPr lang="en-US" dirty="0"/>
            </a:br>
            <a:r>
              <a:rPr lang="en-US" dirty="0"/>
              <a:t>Lifecycle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pic>
        <p:nvPicPr>
          <p:cNvPr id="5122" name="Picture 2" descr="http://developer.android.com/images/activity_lifecyc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368" y="-19437"/>
            <a:ext cx="5330066" cy="688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857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- </a:t>
            </a:r>
            <a:r>
              <a:rPr lang="en-US" dirty="0" err="1"/>
              <a:t>SaveInstanceState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987" y="2023657"/>
            <a:ext cx="8946541" cy="4195481"/>
          </a:xfrm>
        </p:spPr>
        <p:txBody>
          <a:bodyPr/>
          <a:lstStyle/>
          <a:p>
            <a:r>
              <a:rPr lang="en-US" dirty="0"/>
              <a:t>system calls </a:t>
            </a:r>
            <a:r>
              <a:rPr lang="en-US" dirty="0" err="1"/>
              <a:t>onSaveInstanceState</a:t>
            </a:r>
            <a:r>
              <a:rPr lang="en-US" dirty="0"/>
              <a:t>() </a:t>
            </a:r>
            <a:br>
              <a:rPr lang="en-US" dirty="0"/>
            </a:br>
            <a:r>
              <a:rPr lang="en-US" dirty="0"/>
              <a:t>before making the activity </a:t>
            </a:r>
            <a:br>
              <a:rPr lang="en-US" dirty="0"/>
            </a:br>
            <a:r>
              <a:rPr lang="en-US" dirty="0"/>
              <a:t>vulnerable to destruction</a:t>
            </a:r>
          </a:p>
          <a:p>
            <a:r>
              <a:rPr lang="en-US" dirty="0"/>
              <a:t>Passes Bundle, as name-value pairs</a:t>
            </a:r>
          </a:p>
          <a:p>
            <a:r>
              <a:rPr lang="en-US" dirty="0"/>
              <a:t>Save state, using </a:t>
            </a:r>
          </a:p>
          <a:p>
            <a:pPr lvl="1"/>
            <a:r>
              <a:rPr lang="en-US" dirty="0" err="1"/>
              <a:t>putString</a:t>
            </a:r>
            <a:r>
              <a:rPr lang="en-US" dirty="0"/>
              <a:t>() and </a:t>
            </a:r>
            <a:r>
              <a:rPr lang="en-US" dirty="0" err="1"/>
              <a:t>putInt</a:t>
            </a:r>
            <a:r>
              <a:rPr lang="en-US" dirty="0"/>
              <a:t>()</a:t>
            </a:r>
          </a:p>
          <a:p>
            <a:r>
              <a:rPr lang="en-US" dirty="0"/>
              <a:t>Bundle is passed back in </a:t>
            </a:r>
          </a:p>
          <a:p>
            <a:pPr lvl="1"/>
            <a:r>
              <a:rPr lang="et-EE" dirty="0"/>
              <a:t>onCreate() and onRestoreInstanceState()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  <p:pic>
        <p:nvPicPr>
          <p:cNvPr id="6146" name="Picture 2" descr="http://developer.android.com/images/fundamentals/restore_insta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1410130"/>
            <a:ext cx="6020980" cy="341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703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- handling </a:t>
            </a:r>
            <a:r>
              <a:rPr lang="en-US" dirty="0" err="1"/>
              <a:t>conf</a:t>
            </a:r>
            <a:r>
              <a:rPr lang="en-US" dirty="0"/>
              <a:t> changes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Orientation change, physical keyboard, language</a:t>
            </a:r>
          </a:p>
          <a:p>
            <a:r>
              <a:rPr lang="en-US" dirty="0"/>
              <a:t>System recreates the running activity </a:t>
            </a:r>
          </a:p>
          <a:p>
            <a:pPr lvl="1"/>
            <a:r>
              <a:rPr lang="en-US" dirty="0"/>
              <a:t>calls </a:t>
            </a:r>
            <a:r>
              <a:rPr lang="en-US" dirty="0" err="1"/>
              <a:t>onDestroy</a:t>
            </a:r>
            <a:r>
              <a:rPr lang="en-US" dirty="0"/>
              <a:t>(),</a:t>
            </a:r>
          </a:p>
          <a:p>
            <a:pPr lvl="1"/>
            <a:r>
              <a:rPr lang="en-US" dirty="0"/>
              <a:t>then immediately calls </a:t>
            </a:r>
            <a:r>
              <a:rPr lang="en-US" dirty="0" err="1"/>
              <a:t>onCreate</a:t>
            </a:r>
            <a:r>
              <a:rPr lang="en-US" dirty="0"/>
              <a:t>()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24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Intent and Intent filters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Messaging object, used for requesting action from another app component</a:t>
            </a:r>
          </a:p>
          <a:p>
            <a:r>
              <a:rPr lang="en-US" dirty="0"/>
              <a:t>Fundamental uses</a:t>
            </a:r>
          </a:p>
          <a:p>
            <a:pPr lvl="1"/>
            <a:r>
              <a:rPr lang="en-US" dirty="0"/>
              <a:t>Start an activity</a:t>
            </a:r>
          </a:p>
          <a:p>
            <a:pPr lvl="2"/>
            <a:r>
              <a:rPr lang="en-US" dirty="0" err="1"/>
              <a:t>startActivity</a:t>
            </a:r>
            <a:r>
              <a:rPr lang="en-US" dirty="0"/>
              <a:t> or </a:t>
            </a:r>
            <a:r>
              <a:rPr lang="en-US" dirty="0" err="1"/>
              <a:t>startActivityForResult</a:t>
            </a:r>
            <a:endParaRPr lang="en-US" dirty="0"/>
          </a:p>
          <a:p>
            <a:pPr lvl="1"/>
            <a:r>
              <a:rPr lang="en-US" dirty="0"/>
              <a:t>Start a service</a:t>
            </a:r>
          </a:p>
          <a:p>
            <a:pPr lvl="2"/>
            <a:r>
              <a:rPr lang="en-US" dirty="0" err="1"/>
              <a:t>startService</a:t>
            </a:r>
            <a:r>
              <a:rPr lang="en-US" dirty="0"/>
              <a:t> or </a:t>
            </a:r>
            <a:r>
              <a:rPr lang="en-US" dirty="0" err="1"/>
              <a:t>bindService</a:t>
            </a:r>
            <a:endParaRPr lang="en-US" dirty="0"/>
          </a:p>
          <a:p>
            <a:pPr lvl="1"/>
            <a:r>
              <a:rPr lang="en-US" dirty="0"/>
              <a:t>Deliver broadcast</a:t>
            </a:r>
          </a:p>
          <a:p>
            <a:pPr lvl="2"/>
            <a:r>
              <a:rPr lang="en-US" dirty="0" err="1"/>
              <a:t>sendBroadcast</a:t>
            </a:r>
            <a:r>
              <a:rPr lang="en-US" dirty="0"/>
              <a:t>, </a:t>
            </a:r>
            <a:r>
              <a:rPr lang="en-US" dirty="0" err="1"/>
              <a:t>sendOrderedBroadcast</a:t>
            </a:r>
            <a:r>
              <a:rPr lang="en-US" dirty="0"/>
              <a:t>, or </a:t>
            </a:r>
            <a:r>
              <a:rPr lang="en-US" dirty="0" err="1"/>
              <a:t>sendStickyBroadcast</a:t>
            </a:r>
            <a:endParaRPr lang="en-US" dirty="0"/>
          </a:p>
          <a:p>
            <a:pPr lvl="1"/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099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Intent and Intent filters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Explicit intents</a:t>
            </a:r>
          </a:p>
          <a:p>
            <a:pPr lvl="1"/>
            <a:r>
              <a:rPr lang="en-US" dirty="0"/>
              <a:t>Specify component by name (usually in your own app)</a:t>
            </a:r>
          </a:p>
          <a:p>
            <a:r>
              <a:rPr lang="en-US" dirty="0"/>
              <a:t>Implicit intents</a:t>
            </a:r>
          </a:p>
          <a:p>
            <a:pPr lvl="1"/>
            <a:r>
              <a:rPr lang="en-US" dirty="0"/>
              <a:t>Declare general action to perform</a:t>
            </a:r>
          </a:p>
          <a:p>
            <a:pPr lvl="1"/>
            <a:r>
              <a:rPr lang="en-US" dirty="0"/>
              <a:t>System searches in manifests (intent-filter) for suitable activity</a:t>
            </a:r>
          </a:p>
          <a:p>
            <a:pPr lvl="1"/>
            <a:r>
              <a:rPr lang="en-US" dirty="0"/>
              <a:t>If several are found, user is presented with dialog for picking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08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app components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Logging</a:t>
            </a:r>
          </a:p>
          <a:p>
            <a:r>
              <a:rPr lang="en-US" dirty="0"/>
              <a:t>Context</a:t>
            </a:r>
          </a:p>
          <a:p>
            <a:r>
              <a:rPr lang="en-US" dirty="0"/>
              <a:t>Activity</a:t>
            </a:r>
          </a:p>
          <a:p>
            <a:r>
              <a:rPr lang="en-US" dirty="0"/>
              <a:t>Intent</a:t>
            </a:r>
          </a:p>
          <a:p>
            <a:r>
              <a:rPr lang="en-US" dirty="0"/>
              <a:t>Service</a:t>
            </a:r>
          </a:p>
          <a:p>
            <a:r>
              <a:rPr lang="en-US" dirty="0"/>
              <a:t>Broadcasts</a:t>
            </a:r>
          </a:p>
          <a:p>
            <a:pPr marL="0" indent="0">
              <a:buNone/>
            </a:pP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3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- intents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Explicit intent</a:t>
            </a:r>
          </a:p>
          <a:p>
            <a:r>
              <a:rPr lang="en-US" dirty="0"/>
              <a:t>Implicit intent</a:t>
            </a:r>
          </a:p>
          <a:p>
            <a:r>
              <a:rPr lang="en-US" dirty="0"/>
              <a:t>Forcing an app chooser</a:t>
            </a:r>
          </a:p>
          <a:p>
            <a:pPr lvl="1"/>
            <a:r>
              <a:rPr lang="en-US" dirty="0"/>
              <a:t>To show the chooser, create an Intent using </a:t>
            </a:r>
            <a:br>
              <a:rPr lang="en-US" dirty="0"/>
            </a:br>
            <a:r>
              <a:rPr lang="en-US" dirty="0" err="1"/>
              <a:t>createChooser</a:t>
            </a:r>
            <a:r>
              <a:rPr lang="en-US" dirty="0"/>
              <a:t>() and pass it to </a:t>
            </a:r>
            <a:r>
              <a:rPr lang="en-US" dirty="0" err="1"/>
              <a:t>startActivity</a:t>
            </a:r>
            <a:r>
              <a:rPr lang="en-US" dirty="0"/>
              <a:t>()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571232" y="1333123"/>
            <a:ext cx="4426957" cy="8989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ED864A"/>
                </a:solidFill>
              </a:rPr>
              <a:t>fun </a:t>
            </a:r>
            <a:r>
              <a:rPr lang="en-GB" sz="1200" dirty="0" err="1">
                <a:solidFill>
                  <a:srgbClr val="FFCF40"/>
                </a:solidFill>
              </a:rPr>
              <a:t>startWithExplicitIntent</a:t>
            </a:r>
            <a:r>
              <a:rPr lang="en-GB" sz="1200" dirty="0"/>
              <a:t>(){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>
                <a:solidFill>
                  <a:srgbClr val="ED864A"/>
                </a:solidFill>
              </a:rPr>
              <a:t>val</a:t>
            </a:r>
            <a:r>
              <a:rPr lang="en-GB" sz="1200" dirty="0">
                <a:solidFill>
                  <a:srgbClr val="ED864A"/>
                </a:solidFill>
              </a:rPr>
              <a:t> </a:t>
            </a:r>
            <a:r>
              <a:rPr lang="en-GB" sz="1200" dirty="0">
                <a:solidFill>
                  <a:srgbClr val="FFFFFF"/>
                </a:solidFill>
              </a:rPr>
              <a:t>intent </a:t>
            </a:r>
            <a:r>
              <a:rPr lang="en-GB" sz="1200" dirty="0"/>
              <a:t>= Intent(</a:t>
            </a:r>
            <a:r>
              <a:rPr lang="en-GB" sz="1200" dirty="0">
                <a:solidFill>
                  <a:srgbClr val="ED864A"/>
                </a:solidFill>
              </a:rPr>
              <a:t>this</a:t>
            </a:r>
            <a:r>
              <a:rPr lang="en-GB" sz="1200" b="1" dirty="0">
                <a:solidFill>
                  <a:srgbClr val="ED864A"/>
                </a:solidFill>
              </a:rPr>
              <a:t>, </a:t>
            </a:r>
            <a:r>
              <a:rPr lang="en-GB" sz="1200" dirty="0" err="1">
                <a:solidFill>
                  <a:srgbClr val="FFFFFF"/>
                </a:solidFill>
              </a:rPr>
              <a:t>MyService</a:t>
            </a:r>
            <a:r>
              <a:rPr lang="en-GB" sz="1200" dirty="0"/>
              <a:t>::</a:t>
            </a:r>
            <a:r>
              <a:rPr lang="en-GB" sz="1200" dirty="0" err="1">
                <a:solidFill>
                  <a:srgbClr val="ED864A"/>
                </a:solidFill>
              </a:rPr>
              <a:t>class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java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/>
              <a:t>startService</a:t>
            </a:r>
            <a:r>
              <a:rPr lang="en-GB" sz="1200" dirty="0"/>
              <a:t>(</a:t>
            </a:r>
            <a:r>
              <a:rPr lang="en-GB" sz="1200" dirty="0">
                <a:solidFill>
                  <a:srgbClr val="FFFFFF"/>
                </a:solidFill>
              </a:rPr>
              <a:t>intent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}</a:t>
            </a:r>
            <a:endParaRPr kumimoji="0" lang="et-EE" altLang="et-E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71232" y="2333212"/>
            <a:ext cx="4426957" cy="2191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ED864A"/>
                </a:solidFill>
              </a:rPr>
              <a:t>fun </a:t>
            </a:r>
            <a:r>
              <a:rPr lang="en-GB" sz="1200" dirty="0" err="1">
                <a:solidFill>
                  <a:srgbClr val="FFCF40"/>
                </a:solidFill>
              </a:rPr>
              <a:t>sendTextMessage</a:t>
            </a:r>
            <a:r>
              <a:rPr lang="en-GB" sz="1200" dirty="0"/>
              <a:t>(){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7EC3E6"/>
                </a:solidFill>
              </a:rPr>
              <a:t>// Create the text message with a string</a:t>
            </a: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</a:t>
            </a:r>
            <a:r>
              <a:rPr lang="en-GB" sz="1200" dirty="0" err="1">
                <a:solidFill>
                  <a:srgbClr val="ED864A"/>
                </a:solidFill>
              </a:rPr>
              <a:t>val</a:t>
            </a:r>
            <a:r>
              <a:rPr lang="en-GB" sz="1200" dirty="0">
                <a:solidFill>
                  <a:srgbClr val="ED864A"/>
                </a:solidFill>
              </a:rPr>
              <a:t> 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/>
              <a:t>= Intent(</a:t>
            </a:r>
            <a:r>
              <a:rPr lang="en-GB" sz="1200" dirty="0" err="1">
                <a:solidFill>
                  <a:srgbClr val="FFFFFF"/>
                </a:solidFill>
              </a:rPr>
              <a:t>Intent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ACTION_SEND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dirty="0" err="1"/>
              <a:t>.putExtra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Intent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EXTRA_TEXT</a:t>
            </a:r>
            <a:r>
              <a:rPr lang="en-GB" sz="1200" b="1" dirty="0">
                <a:solidFill>
                  <a:srgbClr val="ED864A"/>
                </a:solidFill>
              </a:rPr>
              <a:t>, </a:t>
            </a:r>
            <a:r>
              <a:rPr lang="en-GB" sz="1200" dirty="0">
                <a:solidFill>
                  <a:srgbClr val="54B33E"/>
                </a:solidFill>
              </a:rPr>
              <a:t>"Hello!"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type</a:t>
            </a:r>
            <a:r>
              <a:rPr lang="en-GB" sz="1200" i="1" dirty="0">
                <a:solidFill>
                  <a:srgbClr val="ED94FF"/>
                </a:solidFill>
              </a:rPr>
              <a:t> </a:t>
            </a:r>
            <a:r>
              <a:rPr lang="en-GB" sz="1200" dirty="0"/>
              <a:t>= </a:t>
            </a:r>
            <a:r>
              <a:rPr lang="en-GB" sz="1200" dirty="0">
                <a:solidFill>
                  <a:srgbClr val="54B33E"/>
                </a:solidFill>
              </a:rPr>
              <a:t>"text/plain"</a:t>
            </a:r>
            <a:br>
              <a:rPr lang="en-GB" sz="1200" dirty="0">
                <a:solidFill>
                  <a:srgbClr val="54B33E"/>
                </a:solidFill>
              </a:rPr>
            </a:br>
            <a:br>
              <a:rPr lang="en-GB" sz="1200" dirty="0">
                <a:solidFill>
                  <a:srgbClr val="54B33E"/>
                </a:solidFill>
              </a:rPr>
            </a:br>
            <a:r>
              <a:rPr lang="en-GB" sz="1200" dirty="0">
                <a:solidFill>
                  <a:srgbClr val="54B33E"/>
                </a:solidFill>
              </a:rPr>
              <a:t>    </a:t>
            </a:r>
            <a:r>
              <a:rPr lang="en-GB" sz="1200" dirty="0">
                <a:solidFill>
                  <a:srgbClr val="7EC3E6"/>
                </a:solidFill>
              </a:rPr>
              <a:t>// Verify that the intent will resolve to an activity</a:t>
            </a: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</a:t>
            </a:r>
            <a:r>
              <a:rPr lang="en-GB" sz="1200" dirty="0">
                <a:solidFill>
                  <a:srgbClr val="ED864A"/>
                </a:solidFill>
              </a:rPr>
              <a:t>if 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dirty="0" err="1"/>
              <a:t>.resolveActivity</a:t>
            </a:r>
            <a:r>
              <a:rPr lang="en-GB" sz="1200" dirty="0"/>
              <a:t>(</a:t>
            </a:r>
            <a:r>
              <a:rPr lang="en-GB" sz="1200" i="1" dirty="0" err="1">
                <a:solidFill>
                  <a:srgbClr val="ED94FF"/>
                </a:solidFill>
              </a:rPr>
              <a:t>packageManager</a:t>
            </a:r>
            <a:r>
              <a:rPr lang="en-GB" sz="1200" dirty="0"/>
              <a:t>) != </a:t>
            </a:r>
            <a:r>
              <a:rPr lang="en-GB" sz="1200" dirty="0">
                <a:solidFill>
                  <a:srgbClr val="ED864A"/>
                </a:solidFill>
              </a:rPr>
              <a:t>null</a:t>
            </a:r>
            <a:r>
              <a:rPr lang="en-GB" sz="1200" dirty="0"/>
              <a:t>){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 err="1"/>
              <a:t>startActivity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}</a:t>
            </a:r>
            <a:br>
              <a:rPr lang="en-GB" sz="1200" dirty="0"/>
            </a:br>
            <a:r>
              <a:rPr lang="en-GB" sz="1200" dirty="0"/>
              <a:t>}</a:t>
            </a:r>
            <a:endParaRPr kumimoji="0" lang="et-EE" altLang="et-E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03312" y="4389426"/>
            <a:ext cx="5275542" cy="23762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ED864A"/>
                </a:solidFill>
              </a:rPr>
              <a:t>fun </a:t>
            </a:r>
            <a:r>
              <a:rPr lang="en-GB" sz="1200" dirty="0" err="1">
                <a:solidFill>
                  <a:srgbClr val="FFCF40"/>
                </a:solidFill>
              </a:rPr>
              <a:t>sendTextMessageAppChooser</a:t>
            </a:r>
            <a:r>
              <a:rPr lang="en-GB" sz="1200" dirty="0"/>
              <a:t>(){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7EC3E6"/>
                </a:solidFill>
              </a:rPr>
              <a:t>// Create the text message with a string</a:t>
            </a: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</a:t>
            </a:r>
            <a:r>
              <a:rPr lang="en-GB" sz="1200" dirty="0" err="1">
                <a:solidFill>
                  <a:srgbClr val="ED864A"/>
                </a:solidFill>
              </a:rPr>
              <a:t>val</a:t>
            </a:r>
            <a:r>
              <a:rPr lang="en-GB" sz="1200" dirty="0">
                <a:solidFill>
                  <a:srgbClr val="ED864A"/>
                </a:solidFill>
              </a:rPr>
              <a:t> 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/>
              <a:t>= Intent(</a:t>
            </a:r>
            <a:r>
              <a:rPr lang="en-GB" sz="1200" dirty="0" err="1">
                <a:solidFill>
                  <a:srgbClr val="FFFFFF"/>
                </a:solidFill>
              </a:rPr>
              <a:t>Intent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ACTION_SEND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dirty="0" err="1"/>
              <a:t>.putExtra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Intent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EXTRA_TEXT</a:t>
            </a:r>
            <a:r>
              <a:rPr lang="en-GB" sz="1200" b="1" dirty="0">
                <a:solidFill>
                  <a:srgbClr val="ED864A"/>
                </a:solidFill>
              </a:rPr>
              <a:t>, </a:t>
            </a:r>
            <a:r>
              <a:rPr lang="en-GB" sz="1200" dirty="0">
                <a:solidFill>
                  <a:srgbClr val="54B33E"/>
                </a:solidFill>
              </a:rPr>
              <a:t>"Hello!"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type</a:t>
            </a:r>
            <a:r>
              <a:rPr lang="en-GB" sz="1200" i="1" dirty="0">
                <a:solidFill>
                  <a:srgbClr val="ED94FF"/>
                </a:solidFill>
              </a:rPr>
              <a:t> </a:t>
            </a:r>
            <a:r>
              <a:rPr lang="en-GB" sz="1200" dirty="0"/>
              <a:t>= </a:t>
            </a:r>
            <a:r>
              <a:rPr lang="en-GB" sz="1200" dirty="0">
                <a:solidFill>
                  <a:srgbClr val="54B33E"/>
                </a:solidFill>
              </a:rPr>
              <a:t>"text/plain"</a:t>
            </a:r>
            <a:br>
              <a:rPr lang="en-GB" sz="1200" dirty="0">
                <a:solidFill>
                  <a:srgbClr val="54B33E"/>
                </a:solidFill>
              </a:rPr>
            </a:br>
            <a:br>
              <a:rPr lang="en-GB" sz="1200" dirty="0">
                <a:solidFill>
                  <a:srgbClr val="54B33E"/>
                </a:solidFill>
              </a:rPr>
            </a:br>
            <a:r>
              <a:rPr lang="en-GB" sz="1200" dirty="0">
                <a:solidFill>
                  <a:srgbClr val="54B33E"/>
                </a:solidFill>
              </a:rPr>
              <a:t>    </a:t>
            </a:r>
            <a:r>
              <a:rPr lang="en-GB" sz="1200" dirty="0" err="1">
                <a:solidFill>
                  <a:srgbClr val="ED864A"/>
                </a:solidFill>
              </a:rPr>
              <a:t>val</a:t>
            </a:r>
            <a:r>
              <a:rPr lang="en-GB" sz="1200" dirty="0">
                <a:solidFill>
                  <a:srgbClr val="ED864A"/>
                </a:solidFill>
              </a:rPr>
              <a:t> </a:t>
            </a:r>
            <a:r>
              <a:rPr lang="en-GB" sz="1200" dirty="0" err="1">
                <a:solidFill>
                  <a:srgbClr val="FFFFFF"/>
                </a:solidFill>
              </a:rPr>
              <a:t>chooserIntent</a:t>
            </a:r>
            <a:r>
              <a:rPr lang="en-GB" sz="1200" dirty="0">
                <a:solidFill>
                  <a:srgbClr val="FFFFFF"/>
                </a:solidFill>
              </a:rPr>
              <a:t> </a:t>
            </a:r>
            <a:r>
              <a:rPr lang="en-GB" sz="1200" dirty="0"/>
              <a:t>= </a:t>
            </a:r>
            <a:r>
              <a:rPr lang="en-GB" sz="1200" dirty="0" err="1">
                <a:solidFill>
                  <a:srgbClr val="FFFFFF"/>
                </a:solidFill>
              </a:rPr>
              <a:t>Intent</a:t>
            </a:r>
            <a:r>
              <a:rPr lang="en-GB" sz="1200" dirty="0" err="1"/>
              <a:t>.createChooser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b="1" dirty="0">
                <a:solidFill>
                  <a:srgbClr val="ED864A"/>
                </a:solidFill>
              </a:rPr>
              <a:t>, </a:t>
            </a:r>
            <a:r>
              <a:rPr lang="en-GB" sz="1200" dirty="0">
                <a:solidFill>
                  <a:srgbClr val="54B33E"/>
                </a:solidFill>
              </a:rPr>
              <a:t>"Send via"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7EC3E6"/>
                </a:solidFill>
              </a:rPr>
              <a:t>// Verify that the intent will resolve to an activity</a:t>
            </a:r>
            <a:br>
              <a:rPr lang="en-GB" sz="1200" dirty="0">
                <a:solidFill>
                  <a:srgbClr val="7EC3E6"/>
                </a:solidFill>
              </a:rPr>
            </a:br>
            <a:r>
              <a:rPr lang="en-GB" sz="1200" dirty="0">
                <a:solidFill>
                  <a:srgbClr val="7EC3E6"/>
                </a:solidFill>
              </a:rPr>
              <a:t>    </a:t>
            </a:r>
            <a:r>
              <a:rPr lang="en-GB" sz="1200" dirty="0">
                <a:solidFill>
                  <a:srgbClr val="ED864A"/>
                </a:solidFill>
              </a:rPr>
              <a:t>if 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sendIntent</a:t>
            </a:r>
            <a:r>
              <a:rPr lang="en-GB" sz="1200" dirty="0" err="1"/>
              <a:t>.resolveActivity</a:t>
            </a:r>
            <a:r>
              <a:rPr lang="en-GB" sz="1200" dirty="0"/>
              <a:t>(</a:t>
            </a:r>
            <a:r>
              <a:rPr lang="en-GB" sz="1200" i="1" dirty="0" err="1">
                <a:solidFill>
                  <a:srgbClr val="ED94FF"/>
                </a:solidFill>
              </a:rPr>
              <a:t>packageManager</a:t>
            </a:r>
            <a:r>
              <a:rPr lang="en-GB" sz="1200" dirty="0"/>
              <a:t>) != </a:t>
            </a:r>
            <a:r>
              <a:rPr lang="en-GB" sz="1200" dirty="0">
                <a:solidFill>
                  <a:srgbClr val="ED864A"/>
                </a:solidFill>
              </a:rPr>
              <a:t>null</a:t>
            </a:r>
            <a:r>
              <a:rPr lang="en-GB" sz="1200" dirty="0"/>
              <a:t>){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 err="1"/>
              <a:t>startActivity</a:t>
            </a:r>
            <a:r>
              <a:rPr lang="en-GB" sz="1200" dirty="0"/>
              <a:t>(</a:t>
            </a:r>
            <a:r>
              <a:rPr lang="en-GB" sz="1200" dirty="0" err="1">
                <a:solidFill>
                  <a:srgbClr val="FFFFFF"/>
                </a:solidFill>
              </a:rPr>
              <a:t>chooserIntent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}</a:t>
            </a:r>
            <a:br>
              <a:rPr lang="en-GB" sz="1200" dirty="0"/>
            </a:br>
            <a:r>
              <a:rPr lang="en-GB" sz="1200" dirty="0"/>
              <a:t>}</a:t>
            </a:r>
            <a:endParaRPr kumimoji="0" lang="et-EE" altLang="et-E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173" name="Picture 5" descr="http://developer.android.com/images/training/basics/intent-choos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424" y="4765316"/>
            <a:ext cx="1347195" cy="192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756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intent filter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9390216" cy="446139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 advertise which implicit intents your app can receive</a:t>
            </a:r>
          </a:p>
          <a:p>
            <a:r>
              <a:rPr lang="en-US" dirty="0"/>
              <a:t>declare one or more intent filters for each of your app components with an &lt;intent-filter&gt; element in your manifest file</a:t>
            </a:r>
          </a:p>
          <a:p>
            <a:r>
              <a:rPr lang="en-US" dirty="0"/>
              <a:t>Action</a:t>
            </a:r>
          </a:p>
          <a:p>
            <a:pPr lvl="1"/>
            <a:r>
              <a:rPr lang="en-US" dirty="0"/>
              <a:t>intent action accepted, in the name attribute</a:t>
            </a:r>
          </a:p>
          <a:p>
            <a:r>
              <a:rPr lang="en-US" dirty="0"/>
              <a:t>Data</a:t>
            </a:r>
          </a:p>
          <a:p>
            <a:pPr lvl="1"/>
            <a:r>
              <a:rPr lang="en-US" dirty="0"/>
              <a:t>type of data accepted, using one or more attributes that specify various aspects of the data URI (scheme, host, port, path, etc.) and MIME type</a:t>
            </a:r>
          </a:p>
          <a:p>
            <a:r>
              <a:rPr lang="en-US" dirty="0"/>
              <a:t>Category</a:t>
            </a:r>
          </a:p>
          <a:p>
            <a:pPr lvl="1"/>
            <a:r>
              <a:rPr lang="en-US" dirty="0"/>
              <a:t> category accepted, in the name attribute.</a:t>
            </a:r>
          </a:p>
          <a:p>
            <a:pPr lvl="1"/>
            <a:r>
              <a:rPr lang="en-US" dirty="0"/>
              <a:t> In order to receive implicit intents, you must include the CATEGORY_DEFAULT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044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intent filter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Activity declaration with an intent filter to receive an ACTION_SEND intent when the data type is text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 implicit intent is tested against a filter by comparing the intent to each of the three elements. </a:t>
            </a:r>
          </a:p>
          <a:p>
            <a:r>
              <a:rPr lang="en-US" dirty="0"/>
              <a:t>To be delivered to the component, the intent must pass all three tests. 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44747" y="2777766"/>
            <a:ext cx="6721429" cy="1668355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ShareActivity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action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android.intent.action.SEND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category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android.intent.category.DEFAULT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android:mimeType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text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plain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3905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intent filter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Social app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98328" y="1311660"/>
            <a:ext cx="8293672" cy="554634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MainActivity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&lt;!--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entry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should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appear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in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app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launcher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--&gt;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action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android.intent.action.MAIN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category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android.intent.category.LAUNCHER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ShareActivity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&lt;!--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handles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"SEND"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actions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with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text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--&gt;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action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android.intent.action.SEND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category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android.intent.category.DEFAULT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android:mimeType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text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plain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&lt;!--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also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handles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"SEND" and "SEND_MULTIPLE"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with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media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--&gt;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action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android.intent.action.SEND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action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android.intent.action.SEND_MULTIPLE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category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android.intent.category.DEFAULT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android:mimeType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application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/vnd.google.panorama360+jpg"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android:mimeType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"image/*"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android:mimeType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"video/*"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kumimoji="0" lang="et-EE" altLang="et-EE" sz="14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kumimoji="0" lang="et-EE" altLang="et-E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596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Intent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err="1"/>
              <a:t>Parse</a:t>
            </a:r>
            <a:r>
              <a:rPr lang="et-EE" dirty="0"/>
              <a:t> and </a:t>
            </a:r>
            <a:r>
              <a:rPr lang="et-EE" dirty="0" err="1"/>
              <a:t>check</a:t>
            </a:r>
            <a:r>
              <a:rPr lang="et-EE" dirty="0"/>
              <a:t> </a:t>
            </a:r>
            <a:r>
              <a:rPr lang="et-EE" dirty="0" err="1"/>
              <a:t>intent</a:t>
            </a:r>
            <a:r>
              <a:rPr lang="et-EE" dirty="0"/>
              <a:t> in </a:t>
            </a:r>
            <a:r>
              <a:rPr lang="et-EE" dirty="0" err="1"/>
              <a:t>OnCreate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06606" y="2745527"/>
            <a:ext cx="8946540" cy="37612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ED864A"/>
                </a:solidFill>
              </a:rPr>
              <a:t>override fun </a:t>
            </a:r>
            <a:r>
              <a:rPr lang="en-GB" dirty="0" err="1">
                <a:solidFill>
                  <a:srgbClr val="FFCF40"/>
                </a:solidFill>
              </a:rPr>
              <a:t>onCreate</a:t>
            </a:r>
            <a:r>
              <a:rPr lang="en-GB" dirty="0"/>
              <a:t>(</a:t>
            </a:r>
            <a:r>
              <a:rPr lang="en-GB" dirty="0" err="1">
                <a:solidFill>
                  <a:srgbClr val="FFFFFF"/>
                </a:solidFill>
              </a:rPr>
              <a:t>savedInstanceState</a:t>
            </a:r>
            <a:r>
              <a:rPr lang="en-GB" dirty="0"/>
              <a:t>: </a:t>
            </a:r>
            <a:r>
              <a:rPr lang="en-GB" dirty="0">
                <a:solidFill>
                  <a:srgbClr val="FFFFFF"/>
                </a:solidFill>
              </a:rPr>
              <a:t>Bundle</a:t>
            </a:r>
            <a:r>
              <a:rPr lang="en-GB" dirty="0"/>
              <a:t>?) {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 err="1">
                <a:solidFill>
                  <a:srgbClr val="ED864A"/>
                </a:solidFill>
              </a:rPr>
              <a:t>super</a:t>
            </a:r>
            <a:r>
              <a:rPr lang="en-GB" dirty="0" err="1"/>
              <a:t>.onCreate</a:t>
            </a:r>
            <a:r>
              <a:rPr lang="en-GB" dirty="0"/>
              <a:t>(</a:t>
            </a:r>
            <a:r>
              <a:rPr lang="en-GB" dirty="0" err="1">
                <a:solidFill>
                  <a:srgbClr val="FFFFFF"/>
                </a:solidFill>
              </a:rPr>
              <a:t>savedInstanceState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>
                <a:solidFill>
                  <a:srgbClr val="7EC3E6"/>
                </a:solidFill>
              </a:rPr>
              <a:t>// The activity is being created.</a:t>
            </a:r>
            <a:br>
              <a:rPr lang="en-GB" dirty="0">
                <a:solidFill>
                  <a:srgbClr val="7EC3E6"/>
                </a:solidFill>
              </a:rPr>
            </a:br>
            <a:br>
              <a:rPr lang="en-GB" dirty="0">
                <a:solidFill>
                  <a:srgbClr val="7EC3E6"/>
                </a:solidFill>
              </a:rPr>
            </a:br>
            <a:r>
              <a:rPr lang="en-GB" dirty="0">
                <a:solidFill>
                  <a:srgbClr val="7EC3E6"/>
                </a:solidFill>
              </a:rPr>
              <a:t>    </a:t>
            </a:r>
            <a:r>
              <a:rPr lang="en-GB" dirty="0" err="1"/>
              <a:t>setContentView</a:t>
            </a:r>
            <a:r>
              <a:rPr lang="en-GB" dirty="0"/>
              <a:t>(</a:t>
            </a:r>
            <a:r>
              <a:rPr lang="en-GB" dirty="0" err="1">
                <a:solidFill>
                  <a:srgbClr val="FFFFFF"/>
                </a:solidFill>
              </a:rPr>
              <a:t>R</a:t>
            </a:r>
            <a:r>
              <a:rPr lang="en-GB" dirty="0" err="1"/>
              <a:t>.</a:t>
            </a:r>
            <a:r>
              <a:rPr lang="en-GB" dirty="0" err="1">
                <a:solidFill>
                  <a:srgbClr val="FFFFFF"/>
                </a:solidFill>
              </a:rPr>
              <a:t>layout</a:t>
            </a:r>
            <a:r>
              <a:rPr lang="en-GB" dirty="0" err="1"/>
              <a:t>.</a:t>
            </a:r>
            <a:r>
              <a:rPr lang="en-GB" i="1" dirty="0" err="1">
                <a:solidFill>
                  <a:srgbClr val="ED94FF"/>
                </a:solidFill>
              </a:rPr>
              <a:t>activity_main</a:t>
            </a:r>
            <a:r>
              <a:rPr lang="en-GB" dirty="0"/>
              <a:t>)</a:t>
            </a:r>
            <a:br>
              <a:rPr lang="en-GB" dirty="0"/>
            </a:br>
            <a:br>
              <a:rPr lang="en-GB" dirty="0"/>
            </a:br>
            <a:r>
              <a:rPr lang="en-GB" dirty="0"/>
              <a:t>    </a:t>
            </a:r>
            <a:r>
              <a:rPr lang="en-GB" dirty="0">
                <a:solidFill>
                  <a:srgbClr val="ED864A"/>
                </a:solidFill>
              </a:rPr>
              <a:t>if </a:t>
            </a:r>
            <a:r>
              <a:rPr lang="en-GB" dirty="0"/>
              <a:t>(</a:t>
            </a:r>
            <a:r>
              <a:rPr lang="en-GB" i="1" dirty="0" err="1">
                <a:solidFill>
                  <a:srgbClr val="ED94FF"/>
                </a:solidFill>
              </a:rPr>
              <a:t>intent</a:t>
            </a:r>
            <a:r>
              <a:rPr lang="en-GB" dirty="0" err="1"/>
              <a:t>.</a:t>
            </a:r>
            <a:r>
              <a:rPr lang="en-GB" i="1" dirty="0" err="1">
                <a:solidFill>
                  <a:srgbClr val="ED94FF"/>
                </a:solidFill>
              </a:rPr>
              <a:t>action</a:t>
            </a:r>
            <a:r>
              <a:rPr lang="en-GB" i="1" dirty="0">
                <a:solidFill>
                  <a:srgbClr val="ED94FF"/>
                </a:solidFill>
              </a:rPr>
              <a:t> </a:t>
            </a:r>
            <a:r>
              <a:rPr lang="en-GB" dirty="0"/>
              <a:t>== </a:t>
            </a:r>
            <a:r>
              <a:rPr lang="en-GB" dirty="0" err="1">
                <a:solidFill>
                  <a:srgbClr val="FFFFFF"/>
                </a:solidFill>
              </a:rPr>
              <a:t>Intent</a:t>
            </a:r>
            <a:r>
              <a:rPr lang="en-GB" dirty="0" err="1"/>
              <a:t>.</a:t>
            </a:r>
            <a:r>
              <a:rPr lang="en-GB" i="1" dirty="0" err="1">
                <a:solidFill>
                  <a:srgbClr val="ED94FF"/>
                </a:solidFill>
              </a:rPr>
              <a:t>ACTION_SEND</a:t>
            </a:r>
            <a:r>
              <a:rPr lang="en-GB" dirty="0"/>
              <a:t>) {</a:t>
            </a:r>
            <a:br>
              <a:rPr lang="en-GB" dirty="0"/>
            </a:br>
            <a:r>
              <a:rPr lang="en-GB" dirty="0"/>
              <a:t>        </a:t>
            </a:r>
            <a:r>
              <a:rPr lang="en-GB" dirty="0">
                <a:solidFill>
                  <a:srgbClr val="ED864A"/>
                </a:solidFill>
              </a:rPr>
              <a:t>if </a:t>
            </a:r>
            <a:r>
              <a:rPr lang="en-GB" dirty="0"/>
              <a:t>(</a:t>
            </a:r>
            <a:r>
              <a:rPr lang="en-GB" i="1" dirty="0" err="1">
                <a:solidFill>
                  <a:srgbClr val="ED94FF"/>
                </a:solidFill>
              </a:rPr>
              <a:t>intent</a:t>
            </a:r>
            <a:r>
              <a:rPr lang="en-GB" dirty="0" err="1"/>
              <a:t>.</a:t>
            </a:r>
            <a:r>
              <a:rPr lang="en-GB" i="1" dirty="0" err="1">
                <a:solidFill>
                  <a:srgbClr val="ED94FF"/>
                </a:solidFill>
              </a:rPr>
              <a:t>type</a:t>
            </a:r>
            <a:r>
              <a:rPr lang="en-GB" i="1" dirty="0">
                <a:solidFill>
                  <a:srgbClr val="ED94FF"/>
                </a:solidFill>
              </a:rPr>
              <a:t> </a:t>
            </a:r>
            <a:r>
              <a:rPr lang="en-GB" dirty="0"/>
              <a:t>== </a:t>
            </a:r>
            <a:r>
              <a:rPr lang="en-GB" dirty="0">
                <a:solidFill>
                  <a:srgbClr val="54B33E"/>
                </a:solidFill>
              </a:rPr>
              <a:t>"text/plain"</a:t>
            </a:r>
            <a:r>
              <a:rPr lang="en-GB" dirty="0"/>
              <a:t>) {</a:t>
            </a:r>
            <a:br>
              <a:rPr lang="en-GB" dirty="0"/>
            </a:br>
            <a:r>
              <a:rPr lang="en-GB" dirty="0"/>
              <a:t>            </a:t>
            </a:r>
            <a:r>
              <a:rPr lang="en-GB" dirty="0" err="1">
                <a:solidFill>
                  <a:srgbClr val="ED864A"/>
                </a:solidFill>
              </a:rPr>
              <a:t>val</a:t>
            </a:r>
            <a:r>
              <a:rPr lang="en-GB" dirty="0">
                <a:solidFill>
                  <a:srgbClr val="ED864A"/>
                </a:solidFill>
              </a:rPr>
              <a:t> </a:t>
            </a:r>
            <a:r>
              <a:rPr lang="en-GB" dirty="0">
                <a:solidFill>
                  <a:srgbClr val="FFFFFF"/>
                </a:solidFill>
              </a:rPr>
              <a:t>text </a:t>
            </a:r>
            <a:r>
              <a:rPr lang="en-GB" dirty="0"/>
              <a:t>= </a:t>
            </a:r>
            <a:r>
              <a:rPr lang="en-GB" i="1" dirty="0" err="1">
                <a:solidFill>
                  <a:srgbClr val="ED94FF"/>
                </a:solidFill>
              </a:rPr>
              <a:t>intent</a:t>
            </a:r>
            <a:r>
              <a:rPr lang="en-GB" dirty="0" err="1"/>
              <a:t>.getStringExtra</a:t>
            </a:r>
            <a:r>
              <a:rPr lang="en-GB" dirty="0"/>
              <a:t>(</a:t>
            </a:r>
            <a:r>
              <a:rPr lang="en-GB" dirty="0" err="1">
                <a:solidFill>
                  <a:srgbClr val="FFFFFF"/>
                </a:solidFill>
              </a:rPr>
              <a:t>Intent</a:t>
            </a:r>
            <a:r>
              <a:rPr lang="en-GB" dirty="0" err="1"/>
              <a:t>.</a:t>
            </a:r>
            <a:r>
              <a:rPr lang="en-GB" i="1" dirty="0" err="1">
                <a:solidFill>
                  <a:srgbClr val="ED94FF"/>
                </a:solidFill>
              </a:rPr>
              <a:t>EXTRA_TEXT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            </a:t>
            </a:r>
            <a:r>
              <a:rPr lang="en-GB" dirty="0" err="1">
                <a:solidFill>
                  <a:srgbClr val="FFFFFF"/>
                </a:solidFill>
              </a:rPr>
              <a:t>Log</a:t>
            </a:r>
            <a:r>
              <a:rPr lang="en-GB" dirty="0" err="1"/>
              <a:t>.d</a:t>
            </a:r>
            <a:r>
              <a:rPr lang="en-GB" dirty="0"/>
              <a:t>(</a:t>
            </a:r>
            <a:r>
              <a:rPr lang="en-GB" dirty="0">
                <a:solidFill>
                  <a:srgbClr val="ED94FF"/>
                </a:solidFill>
              </a:rPr>
              <a:t>TAG</a:t>
            </a:r>
            <a:r>
              <a:rPr lang="en-GB" b="1" dirty="0">
                <a:solidFill>
                  <a:srgbClr val="ED864A"/>
                </a:solidFill>
              </a:rPr>
              <a:t>, </a:t>
            </a:r>
            <a:r>
              <a:rPr lang="en-GB" dirty="0">
                <a:solidFill>
                  <a:srgbClr val="FFFFFF"/>
                </a:solidFill>
              </a:rPr>
              <a:t>text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        }</a:t>
            </a:r>
            <a:br>
              <a:rPr lang="en-GB" dirty="0"/>
            </a:br>
            <a:r>
              <a:rPr lang="en-GB" dirty="0"/>
              <a:t>    }</a:t>
            </a:r>
            <a:br>
              <a:rPr lang="en-GB" dirty="0"/>
            </a:br>
            <a:r>
              <a:rPr lang="en-GB" dirty="0"/>
              <a:t>}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614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- Service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Runs in the background without direct interaction with the user</a:t>
            </a:r>
          </a:p>
          <a:p>
            <a:r>
              <a:rPr lang="en-US" dirty="0"/>
              <a:t>Not bound to the lifecycle of an activity</a:t>
            </a:r>
          </a:p>
          <a:p>
            <a:r>
              <a:rPr lang="en-US" dirty="0"/>
              <a:t> Used for repetitive and potentially long running operations</a:t>
            </a:r>
          </a:p>
          <a:p>
            <a:pPr lvl="1"/>
            <a:r>
              <a:rPr lang="en-US" dirty="0"/>
              <a:t>Internet downloads</a:t>
            </a:r>
          </a:p>
          <a:p>
            <a:pPr lvl="1"/>
            <a:r>
              <a:rPr lang="en-US" dirty="0"/>
              <a:t>checking for new data</a:t>
            </a:r>
          </a:p>
          <a:p>
            <a:pPr lvl="1"/>
            <a:r>
              <a:rPr lang="en-US" dirty="0"/>
              <a:t>Streaming</a:t>
            </a:r>
          </a:p>
          <a:p>
            <a:pPr lvl="1"/>
            <a:r>
              <a:rPr lang="en-US" dirty="0"/>
              <a:t>GPS</a:t>
            </a:r>
          </a:p>
          <a:p>
            <a:r>
              <a:rPr lang="en-US" dirty="0"/>
              <a:t>Service runs in the same process as the main thread of the app</a:t>
            </a:r>
          </a:p>
          <a:p>
            <a:r>
              <a:rPr lang="en-US" dirty="0"/>
              <a:t>Use asynchronous processing in the service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6286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Service (platform)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t-EE" dirty="0"/>
              <a:t>redefined system services</a:t>
            </a:r>
            <a:endParaRPr lang="en-US" dirty="0"/>
          </a:p>
          <a:p>
            <a:r>
              <a:rPr lang="en-US" dirty="0"/>
              <a:t>Application can use them, given the right permissions</a:t>
            </a:r>
          </a:p>
          <a:p>
            <a:pPr lvl="1"/>
            <a:r>
              <a:rPr lang="et-EE" dirty="0"/>
              <a:t>getSystemService()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5154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Service (custom)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4811910" cy="4395151"/>
          </a:xfrm>
        </p:spPr>
        <p:txBody>
          <a:bodyPr/>
          <a:lstStyle/>
          <a:p>
            <a:r>
              <a:rPr lang="en-US" dirty="0"/>
              <a:t>Declare in manifest</a:t>
            </a:r>
          </a:p>
          <a:p>
            <a:pPr lvl="1"/>
            <a:r>
              <a:rPr lang="en-US" dirty="0"/>
              <a:t>Inside &lt;application&gt; tags!</a:t>
            </a:r>
          </a:p>
          <a:p>
            <a:r>
              <a:rPr lang="en-US" dirty="0"/>
              <a:t>Extend the Service class or one of its subclasses.</a:t>
            </a:r>
          </a:p>
          <a:p>
            <a:r>
              <a:rPr lang="en-US" dirty="0"/>
              <a:t>Start service</a:t>
            </a:r>
          </a:p>
          <a:p>
            <a:r>
              <a:rPr lang="en-US" dirty="0"/>
              <a:t>Can also start via </a:t>
            </a:r>
            <a:r>
              <a:rPr lang="en-US" dirty="0" err="1"/>
              <a:t>bindService</a:t>
            </a:r>
            <a:r>
              <a:rPr lang="en-US" dirty="0"/>
              <a:t>(). Allows direct communication with the service</a:t>
            </a:r>
          </a:p>
          <a:p>
            <a:r>
              <a:rPr lang="en-US" dirty="0"/>
              <a:t>Use </a:t>
            </a:r>
            <a:r>
              <a:rPr lang="en-US" dirty="0" err="1"/>
              <a:t>android:exported</a:t>
            </a:r>
            <a:r>
              <a:rPr lang="en-US" dirty="0"/>
              <a:t>="false“ for keeping service private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079184" y="1152983"/>
            <a:ext cx="5864771" cy="7078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service</a:t>
            </a:r>
            <a:b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android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:name=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"MyService"</a:t>
            </a:r>
            <a:b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android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:icon=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"@drawable/icon"</a:t>
            </a:r>
            <a:b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android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:label=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"@string/service_name"</a:t>
            </a:r>
            <a:r>
              <a:rPr kumimoji="0" lang="et-EE" altLang="et-EE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&gt;&lt;/</a:t>
            </a:r>
            <a:r>
              <a:rPr kumimoji="0" lang="et-EE" altLang="et-EE" sz="10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service</a:t>
            </a:r>
            <a:r>
              <a:rPr kumimoji="0" lang="et-EE" altLang="et-EE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079184" y="2110812"/>
            <a:ext cx="5864772" cy="34163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solidFill>
                  <a:srgbClr val="ED864A"/>
                </a:solidFill>
              </a:rPr>
              <a:t>package </a:t>
            </a:r>
            <a:r>
              <a:rPr lang="en-GB" sz="1200" dirty="0"/>
              <a:t>ee.taltech.akaver.helloworld01</a:t>
            </a:r>
            <a:br>
              <a:rPr lang="en-GB" sz="1200" dirty="0"/>
            </a:br>
            <a:br>
              <a:rPr lang="en-GB" sz="1200" dirty="0"/>
            </a:br>
            <a:r>
              <a:rPr lang="en-GB" sz="1200" dirty="0">
                <a:solidFill>
                  <a:srgbClr val="ED864A"/>
                </a:solidFill>
              </a:rPr>
              <a:t>import </a:t>
            </a:r>
            <a:r>
              <a:rPr lang="en-GB" sz="1200" dirty="0" err="1"/>
              <a:t>android.app.</a:t>
            </a:r>
            <a:r>
              <a:rPr lang="en-GB" sz="1200" dirty="0" err="1">
                <a:solidFill>
                  <a:srgbClr val="FFFFFF"/>
                </a:solidFill>
              </a:rPr>
              <a:t>Service</a:t>
            </a:r>
            <a:br>
              <a:rPr lang="en-GB" sz="1200" dirty="0">
                <a:solidFill>
                  <a:srgbClr val="FFFFFF"/>
                </a:solidFill>
              </a:rPr>
            </a:br>
            <a:r>
              <a:rPr lang="en-GB" sz="1200" dirty="0">
                <a:solidFill>
                  <a:srgbClr val="ED864A"/>
                </a:solidFill>
              </a:rPr>
              <a:t>import </a:t>
            </a:r>
            <a:r>
              <a:rPr lang="en-GB" sz="1200" dirty="0" err="1"/>
              <a:t>android.content.</a:t>
            </a:r>
            <a:r>
              <a:rPr lang="en-GB" sz="1200" dirty="0" err="1">
                <a:solidFill>
                  <a:srgbClr val="FFFFFF"/>
                </a:solidFill>
              </a:rPr>
              <a:t>Intent</a:t>
            </a:r>
            <a:br>
              <a:rPr lang="en-GB" sz="1200" dirty="0">
                <a:solidFill>
                  <a:srgbClr val="FFFFFF"/>
                </a:solidFill>
              </a:rPr>
            </a:br>
            <a:r>
              <a:rPr lang="en-GB" sz="1200" dirty="0">
                <a:solidFill>
                  <a:srgbClr val="ED864A"/>
                </a:solidFill>
              </a:rPr>
              <a:t>import </a:t>
            </a:r>
            <a:r>
              <a:rPr lang="en-GB" sz="1200" dirty="0" err="1"/>
              <a:t>android.os.</a:t>
            </a:r>
            <a:r>
              <a:rPr lang="en-GB" sz="1200" dirty="0" err="1">
                <a:solidFill>
                  <a:srgbClr val="FFFFFF"/>
                </a:solidFill>
              </a:rPr>
              <a:t>IBinder</a:t>
            </a:r>
            <a:br>
              <a:rPr lang="en-GB" sz="1200" dirty="0">
                <a:solidFill>
                  <a:srgbClr val="FFFFFF"/>
                </a:solidFill>
              </a:rPr>
            </a:br>
            <a:br>
              <a:rPr lang="en-GB" sz="1200" dirty="0">
                <a:solidFill>
                  <a:srgbClr val="FFFFFF"/>
                </a:solidFill>
              </a:rPr>
            </a:br>
            <a:r>
              <a:rPr lang="en-GB" sz="1200" dirty="0">
                <a:solidFill>
                  <a:srgbClr val="ED864A"/>
                </a:solidFill>
              </a:rPr>
              <a:t>class </a:t>
            </a:r>
            <a:r>
              <a:rPr lang="en-GB" sz="1200" dirty="0" err="1">
                <a:solidFill>
                  <a:srgbClr val="FFFFFF"/>
                </a:solidFill>
              </a:rPr>
              <a:t>MyService</a:t>
            </a:r>
            <a:r>
              <a:rPr lang="en-GB" sz="1200" dirty="0"/>
              <a:t>: Service() {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ED864A"/>
                </a:solidFill>
              </a:rPr>
              <a:t>override fun </a:t>
            </a:r>
            <a:r>
              <a:rPr lang="en-GB" sz="1200" dirty="0" err="1">
                <a:solidFill>
                  <a:srgbClr val="FFCF40"/>
                </a:solidFill>
              </a:rPr>
              <a:t>onStartCommand</a:t>
            </a:r>
            <a:r>
              <a:rPr lang="en-GB" sz="1200" dirty="0"/>
              <a:t>(</a:t>
            </a:r>
            <a:r>
              <a:rPr lang="en-GB" sz="1200" dirty="0">
                <a:solidFill>
                  <a:srgbClr val="FFFFFF"/>
                </a:solidFill>
              </a:rPr>
              <a:t>intent</a:t>
            </a:r>
            <a:r>
              <a:rPr lang="en-GB" sz="1200" dirty="0"/>
              <a:t>: </a:t>
            </a:r>
            <a:r>
              <a:rPr lang="en-GB" sz="1200" dirty="0">
                <a:solidFill>
                  <a:srgbClr val="FFFFFF"/>
                </a:solidFill>
              </a:rPr>
              <a:t>Intent</a:t>
            </a:r>
            <a:r>
              <a:rPr lang="en-GB" sz="1200" dirty="0"/>
              <a:t>?</a:t>
            </a:r>
            <a:r>
              <a:rPr lang="en-GB" sz="1200" b="1" dirty="0">
                <a:solidFill>
                  <a:srgbClr val="ED864A"/>
                </a:solidFill>
              </a:rPr>
              <a:t>, </a:t>
            </a:r>
            <a:r>
              <a:rPr lang="en-GB" sz="1200" dirty="0">
                <a:solidFill>
                  <a:srgbClr val="FFFFFF"/>
                </a:solidFill>
              </a:rPr>
              <a:t>flags</a:t>
            </a:r>
            <a:r>
              <a:rPr lang="en-GB" sz="1200" dirty="0"/>
              <a:t>: </a:t>
            </a:r>
            <a:r>
              <a:rPr lang="en-GB" sz="1200" dirty="0">
                <a:solidFill>
                  <a:srgbClr val="FFFFFF"/>
                </a:solidFill>
              </a:rPr>
              <a:t>Int</a:t>
            </a:r>
            <a:r>
              <a:rPr lang="en-GB" sz="1200" b="1" dirty="0">
                <a:solidFill>
                  <a:srgbClr val="ED864A"/>
                </a:solidFill>
              </a:rPr>
              <a:t>, </a:t>
            </a:r>
            <a:r>
              <a:rPr lang="en-GB" sz="1200" dirty="0" err="1">
                <a:solidFill>
                  <a:srgbClr val="FFFFFF"/>
                </a:solidFill>
              </a:rPr>
              <a:t>startId</a:t>
            </a:r>
            <a:r>
              <a:rPr lang="en-GB" sz="1200" dirty="0"/>
              <a:t>: </a:t>
            </a:r>
            <a:r>
              <a:rPr lang="en-GB" sz="1200" dirty="0">
                <a:solidFill>
                  <a:srgbClr val="FFFFFF"/>
                </a:solidFill>
              </a:rPr>
              <a:t>Int</a:t>
            </a:r>
            <a:r>
              <a:rPr lang="en-GB" sz="1200" dirty="0"/>
              <a:t>): </a:t>
            </a:r>
            <a:r>
              <a:rPr lang="en-GB" sz="1200" dirty="0">
                <a:solidFill>
                  <a:srgbClr val="FFFFFF"/>
                </a:solidFill>
              </a:rPr>
              <a:t>Int </a:t>
            </a:r>
            <a:r>
              <a:rPr lang="en-GB" sz="1200" dirty="0"/>
              <a:t>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>
                <a:solidFill>
                  <a:srgbClr val="7EC3E6"/>
                </a:solidFill>
              </a:rPr>
              <a:t>// </a:t>
            </a:r>
            <a:r>
              <a:rPr lang="en-GB" sz="1200" i="1" dirty="0">
                <a:solidFill>
                  <a:srgbClr val="ADCC00"/>
                </a:solidFill>
              </a:rPr>
              <a:t>TODO: do something useful</a:t>
            </a:r>
            <a:br>
              <a:rPr lang="en-GB" sz="1200" i="1" dirty="0">
                <a:solidFill>
                  <a:srgbClr val="ADCC00"/>
                </a:solidFill>
              </a:rPr>
            </a:br>
            <a:r>
              <a:rPr lang="en-GB" sz="1200" i="1" dirty="0">
                <a:solidFill>
                  <a:srgbClr val="ADCC00"/>
                </a:solidFill>
              </a:rPr>
              <a:t>        </a:t>
            </a:r>
            <a:br>
              <a:rPr lang="en-GB" sz="1200" i="1" dirty="0">
                <a:solidFill>
                  <a:srgbClr val="ADCC00"/>
                </a:solidFill>
              </a:rPr>
            </a:br>
            <a:r>
              <a:rPr lang="en-GB" sz="1200" i="1" dirty="0">
                <a:solidFill>
                  <a:srgbClr val="ADCC00"/>
                </a:solidFill>
              </a:rPr>
              <a:t>        </a:t>
            </a:r>
            <a:r>
              <a:rPr lang="en-GB" sz="1200" dirty="0">
                <a:solidFill>
                  <a:srgbClr val="ED864A"/>
                </a:solidFill>
              </a:rPr>
              <a:t>return </a:t>
            </a:r>
            <a:r>
              <a:rPr lang="en-GB" sz="1200" i="1" dirty="0">
                <a:solidFill>
                  <a:srgbClr val="ED94FF"/>
                </a:solidFill>
              </a:rPr>
              <a:t>START_NOT_STICKY</a:t>
            </a:r>
            <a:br>
              <a:rPr lang="en-GB" sz="1200" i="1" dirty="0">
                <a:solidFill>
                  <a:srgbClr val="ED94FF"/>
                </a:solidFill>
              </a:rPr>
            </a:br>
            <a:r>
              <a:rPr lang="en-GB" sz="1200" i="1" dirty="0">
                <a:solidFill>
                  <a:srgbClr val="ED94FF"/>
                </a:solidFill>
              </a:rPr>
              <a:t>    </a:t>
            </a:r>
            <a:r>
              <a:rPr lang="en-GB" sz="1200" dirty="0"/>
              <a:t>}</a:t>
            </a:r>
            <a:br>
              <a:rPr lang="en-GB" sz="1200" dirty="0"/>
            </a:br>
            <a:r>
              <a:rPr lang="en-GB" sz="1200" dirty="0"/>
              <a:t>    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>
                <a:solidFill>
                  <a:srgbClr val="ED864A"/>
                </a:solidFill>
              </a:rPr>
              <a:t>override fun </a:t>
            </a:r>
            <a:r>
              <a:rPr lang="en-GB" sz="1200" dirty="0" err="1">
                <a:solidFill>
                  <a:srgbClr val="FFCF40"/>
                </a:solidFill>
              </a:rPr>
              <a:t>onBind</a:t>
            </a:r>
            <a:r>
              <a:rPr lang="en-GB" sz="1200" dirty="0"/>
              <a:t>(</a:t>
            </a:r>
            <a:r>
              <a:rPr lang="en-GB" sz="1200" dirty="0">
                <a:solidFill>
                  <a:srgbClr val="FFFFFF"/>
                </a:solidFill>
              </a:rPr>
              <a:t>intent</a:t>
            </a:r>
            <a:r>
              <a:rPr lang="en-GB" sz="1200" dirty="0"/>
              <a:t>: </a:t>
            </a:r>
            <a:r>
              <a:rPr lang="en-GB" sz="1200" dirty="0">
                <a:solidFill>
                  <a:srgbClr val="FFFFFF"/>
                </a:solidFill>
              </a:rPr>
              <a:t>Intent</a:t>
            </a:r>
            <a:r>
              <a:rPr lang="en-GB" sz="1200" dirty="0"/>
              <a:t>?): </a:t>
            </a:r>
            <a:r>
              <a:rPr lang="en-GB" sz="1200" dirty="0" err="1">
                <a:solidFill>
                  <a:srgbClr val="FFFFFF"/>
                </a:solidFill>
              </a:rPr>
              <a:t>IBinder</a:t>
            </a:r>
            <a:r>
              <a:rPr lang="en-GB" sz="1200" dirty="0"/>
              <a:t>? {</a:t>
            </a:r>
            <a:br>
              <a:rPr lang="en-GB" sz="1200" dirty="0"/>
            </a:br>
            <a:r>
              <a:rPr lang="en-GB" sz="1200" dirty="0"/>
              <a:t>        </a:t>
            </a:r>
            <a:r>
              <a:rPr lang="en-GB" sz="1200" dirty="0">
                <a:solidFill>
                  <a:srgbClr val="ED864A"/>
                </a:solidFill>
              </a:rPr>
              <a:t>return null </a:t>
            </a:r>
            <a:br>
              <a:rPr lang="en-GB" sz="1200" dirty="0">
                <a:solidFill>
                  <a:srgbClr val="ED864A"/>
                </a:solidFill>
              </a:rPr>
            </a:br>
            <a:r>
              <a:rPr lang="en-GB" sz="1200" dirty="0">
                <a:solidFill>
                  <a:srgbClr val="ED864A"/>
                </a:solidFill>
              </a:rPr>
              <a:t>    </a:t>
            </a:r>
            <a:r>
              <a:rPr lang="en-GB" sz="1200" dirty="0"/>
              <a:t>}</a:t>
            </a:r>
            <a:br>
              <a:rPr lang="en-GB" sz="1200" dirty="0"/>
            </a:br>
            <a:r>
              <a:rPr lang="en-GB" sz="1200" dirty="0"/>
              <a:t>    </a:t>
            </a:r>
            <a:br>
              <a:rPr lang="en-GB" sz="1200" dirty="0"/>
            </a:br>
            <a:r>
              <a:rPr lang="en-GB" sz="1200" dirty="0"/>
              <a:t>}</a:t>
            </a:r>
            <a:endParaRPr lang="en-GB" sz="1200" dirty="0">
              <a:solidFill>
                <a:srgbClr val="E6E6E6"/>
              </a:solidFill>
              <a:latin typeface="Menlo" panose="020B0609030804020204" pitchFamily="49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096000" y="5692231"/>
            <a:ext cx="5864135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ED864A"/>
                </a:solidFill>
              </a:rPr>
              <a:t>fun </a:t>
            </a:r>
            <a:r>
              <a:rPr lang="en-GB" sz="1200" dirty="0" err="1">
                <a:solidFill>
                  <a:srgbClr val="FFCF40"/>
                </a:solidFill>
              </a:rPr>
              <a:t>startService</a:t>
            </a:r>
            <a:r>
              <a:rPr lang="en-GB" sz="1200" dirty="0"/>
              <a:t>(){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>
                <a:solidFill>
                  <a:srgbClr val="ED864A"/>
                </a:solidFill>
              </a:rPr>
              <a:t>val</a:t>
            </a:r>
            <a:r>
              <a:rPr lang="en-GB" sz="1200" dirty="0">
                <a:solidFill>
                  <a:srgbClr val="ED864A"/>
                </a:solidFill>
              </a:rPr>
              <a:t> </a:t>
            </a:r>
            <a:r>
              <a:rPr lang="en-GB" sz="1200" dirty="0">
                <a:solidFill>
                  <a:srgbClr val="FFFFFF"/>
                </a:solidFill>
              </a:rPr>
              <a:t>intent </a:t>
            </a:r>
            <a:r>
              <a:rPr lang="en-GB" sz="1200" dirty="0"/>
              <a:t>= Intent(</a:t>
            </a:r>
            <a:r>
              <a:rPr lang="en-GB" sz="1200" dirty="0">
                <a:solidFill>
                  <a:srgbClr val="ED864A"/>
                </a:solidFill>
              </a:rPr>
              <a:t>this</a:t>
            </a:r>
            <a:r>
              <a:rPr lang="en-GB" sz="1200" b="1" dirty="0">
                <a:solidFill>
                  <a:srgbClr val="ED864A"/>
                </a:solidFill>
              </a:rPr>
              <a:t>, </a:t>
            </a:r>
            <a:r>
              <a:rPr lang="en-GB" sz="1200" dirty="0" err="1">
                <a:solidFill>
                  <a:srgbClr val="FFFFFF"/>
                </a:solidFill>
              </a:rPr>
              <a:t>MyService</a:t>
            </a:r>
            <a:r>
              <a:rPr lang="en-GB" sz="1200" dirty="0"/>
              <a:t>::</a:t>
            </a:r>
            <a:r>
              <a:rPr lang="en-GB" sz="1200" dirty="0" err="1">
                <a:solidFill>
                  <a:srgbClr val="ED864A"/>
                </a:solidFill>
              </a:rPr>
              <a:t>class</a:t>
            </a:r>
            <a:r>
              <a:rPr lang="en-GB" sz="1200" dirty="0" err="1"/>
              <a:t>.</a:t>
            </a:r>
            <a:r>
              <a:rPr lang="en-GB" sz="1200" i="1" dirty="0" err="1">
                <a:solidFill>
                  <a:srgbClr val="ED94FF"/>
                </a:solidFill>
              </a:rPr>
              <a:t>java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>
                <a:solidFill>
                  <a:srgbClr val="FFFFFF"/>
                </a:solidFill>
              </a:rPr>
              <a:t>intent</a:t>
            </a:r>
            <a:r>
              <a:rPr lang="en-GB" sz="1200" dirty="0" err="1"/>
              <a:t>.putExtra</a:t>
            </a:r>
            <a:r>
              <a:rPr lang="en-GB" sz="1200" dirty="0"/>
              <a:t>(</a:t>
            </a:r>
            <a:r>
              <a:rPr lang="en-GB" sz="1200" dirty="0">
                <a:solidFill>
                  <a:srgbClr val="54B33E"/>
                </a:solidFill>
              </a:rPr>
              <a:t>"KEY1"</a:t>
            </a:r>
            <a:r>
              <a:rPr lang="en-GB" sz="1200" b="1" dirty="0">
                <a:solidFill>
                  <a:srgbClr val="ED864A"/>
                </a:solidFill>
              </a:rPr>
              <a:t>, </a:t>
            </a:r>
            <a:r>
              <a:rPr lang="en-GB" sz="1200" dirty="0">
                <a:solidFill>
                  <a:srgbClr val="54B33E"/>
                </a:solidFill>
              </a:rPr>
              <a:t>"Value1"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    </a:t>
            </a:r>
            <a:r>
              <a:rPr lang="en-GB" sz="1200" dirty="0" err="1"/>
              <a:t>startService</a:t>
            </a:r>
            <a:r>
              <a:rPr lang="en-GB" sz="1200" dirty="0"/>
              <a:t>(</a:t>
            </a:r>
            <a:r>
              <a:rPr lang="en-GB" sz="1200" dirty="0">
                <a:solidFill>
                  <a:srgbClr val="FFFFFF"/>
                </a:solidFill>
              </a:rPr>
              <a:t>intent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en-GB" sz="1200" dirty="0"/>
              <a:t>}</a:t>
            </a:r>
            <a:endParaRPr kumimoji="0" lang="et-EE" altLang="et-E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4622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service restart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START_STICKY</a:t>
            </a:r>
            <a:endParaRPr lang="en-US" dirty="0"/>
          </a:p>
          <a:p>
            <a:pPr lvl="1"/>
            <a:r>
              <a:rPr lang="en-US" dirty="0"/>
              <a:t>Service is restarted if it gets terminated. Intent data passed to the </a:t>
            </a:r>
            <a:r>
              <a:rPr lang="en-US" dirty="0" err="1"/>
              <a:t>onStartCommand</a:t>
            </a:r>
            <a:r>
              <a:rPr lang="en-US" dirty="0"/>
              <a:t> method is null. Used for services which manages their own state and do not depend on the Intent data.</a:t>
            </a:r>
          </a:p>
          <a:p>
            <a:r>
              <a:rPr lang="et-EE" dirty="0"/>
              <a:t>START_NOT_STICKY</a:t>
            </a:r>
            <a:endParaRPr lang="en-US" dirty="0"/>
          </a:p>
          <a:p>
            <a:pPr lvl="1"/>
            <a:r>
              <a:rPr lang="en-US" dirty="0"/>
              <a:t>Service is not restarted. Used for services which are periodically triggered anyway. </a:t>
            </a:r>
          </a:p>
          <a:p>
            <a:r>
              <a:rPr lang="et-EE" dirty="0"/>
              <a:t>START_REDELIVER_INTENT</a:t>
            </a:r>
            <a:endParaRPr lang="en-US" dirty="0"/>
          </a:p>
          <a:p>
            <a:pPr lvl="1"/>
            <a:r>
              <a:rPr lang="en-US" dirty="0"/>
              <a:t>Similar to </a:t>
            </a:r>
            <a:r>
              <a:rPr lang="en-US" dirty="0" err="1"/>
              <a:t>Service.START_STICKY</a:t>
            </a:r>
            <a:r>
              <a:rPr lang="en-US" dirty="0"/>
              <a:t> but the original Intent is re-delivered to the </a:t>
            </a:r>
            <a:r>
              <a:rPr lang="en-US" dirty="0" err="1"/>
              <a:t>onStartCommand</a:t>
            </a:r>
            <a:r>
              <a:rPr lang="en-US" dirty="0"/>
              <a:t> method.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69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service stop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stopService()</a:t>
            </a:r>
            <a:endParaRPr lang="en-US" dirty="0"/>
          </a:p>
          <a:p>
            <a:pPr lvl="1"/>
            <a:r>
              <a:rPr lang="en-US" dirty="0"/>
              <a:t>One call to the </a:t>
            </a:r>
            <a:r>
              <a:rPr lang="en-US" dirty="0" err="1"/>
              <a:t>stopService</a:t>
            </a:r>
            <a:r>
              <a:rPr lang="en-US" dirty="0"/>
              <a:t>() method stops the service.</a:t>
            </a:r>
          </a:p>
          <a:p>
            <a:r>
              <a:rPr lang="et-EE" dirty="0"/>
              <a:t>stopSelf()</a:t>
            </a:r>
            <a:r>
              <a:rPr lang="en-US" dirty="0"/>
              <a:t> – service terminates itself. Used when service finishes its work.</a:t>
            </a:r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8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- logging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1366" y="1445887"/>
            <a:ext cx="10380291" cy="501222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 support in ide</a:t>
            </a:r>
          </a:p>
          <a:p>
            <a:r>
              <a:rPr lang="en-US" dirty="0"/>
              <a:t>Use </a:t>
            </a:r>
            <a:r>
              <a:rPr lang="et-EE" dirty="0"/>
              <a:t>android.util.Log</a:t>
            </a:r>
            <a:endParaRPr lang="en-US" dirty="0"/>
          </a:p>
          <a:p>
            <a:r>
              <a:rPr lang="en-US" dirty="0"/>
              <a:t>Verbose </a:t>
            </a:r>
            <a:r>
              <a:rPr lang="et-EE" dirty="0"/>
              <a:t>Log.v(), </a:t>
            </a:r>
            <a:r>
              <a:rPr lang="en-US" dirty="0"/>
              <a:t>debug </a:t>
            </a:r>
            <a:r>
              <a:rPr lang="et-EE" dirty="0"/>
              <a:t>Log.d(), </a:t>
            </a:r>
            <a:r>
              <a:rPr lang="en-US" dirty="0"/>
              <a:t>info </a:t>
            </a:r>
            <a:r>
              <a:rPr lang="et-EE" dirty="0"/>
              <a:t>Log.i(), </a:t>
            </a:r>
            <a:r>
              <a:rPr lang="en-US" dirty="0"/>
              <a:t>warn </a:t>
            </a:r>
            <a:r>
              <a:rPr lang="et-EE" dirty="0"/>
              <a:t>Log.w(), </a:t>
            </a:r>
            <a:r>
              <a:rPr lang="en-US" dirty="0"/>
              <a:t>error </a:t>
            </a:r>
            <a:r>
              <a:rPr lang="et-EE" dirty="0"/>
              <a:t>Log.e()</a:t>
            </a:r>
            <a:r>
              <a:rPr lang="en-US" dirty="0"/>
              <a:t>,</a:t>
            </a:r>
            <a:r>
              <a:rPr lang="et-EE" dirty="0"/>
              <a:t> </a:t>
            </a:r>
            <a:br>
              <a:rPr lang="et-EE" dirty="0"/>
            </a:br>
            <a:r>
              <a:rPr lang="et-EE" dirty="0" err="1"/>
              <a:t>or</a:t>
            </a:r>
            <a:r>
              <a:rPr lang="et-EE" dirty="0"/>
              <a:t> </a:t>
            </a:r>
            <a:r>
              <a:rPr lang="en-US" dirty="0"/>
              <a:t>“what a terrible Failure” </a:t>
            </a:r>
            <a:r>
              <a:rPr lang="et-EE" dirty="0"/>
              <a:t>Log.wtf()</a:t>
            </a:r>
            <a:endParaRPr lang="en-US" dirty="0"/>
          </a:p>
          <a:p>
            <a:r>
              <a:rPr lang="en-US" dirty="0"/>
              <a:t>Deployed application should not contain logging code! </a:t>
            </a:r>
          </a:p>
          <a:p>
            <a:r>
              <a:rPr lang="en-US" dirty="0"/>
              <a:t>Use </a:t>
            </a:r>
            <a:r>
              <a:rPr lang="et-EE" dirty="0"/>
              <a:t>BuildConfig.DEBUG</a:t>
            </a:r>
            <a:r>
              <a:rPr lang="en-US" dirty="0"/>
              <a:t> flag for checking state (deployed or not)</a:t>
            </a:r>
          </a:p>
          <a:p>
            <a:r>
              <a:rPr lang="en-US" dirty="0"/>
              <a:t>TAG – string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public static </a:t>
            </a:r>
            <a:r>
              <a:rPr lang="en-US" dirty="0" err="1"/>
              <a:t>int</a:t>
            </a:r>
            <a:r>
              <a:rPr lang="en-US" dirty="0"/>
              <a:t> w (String tag, </a:t>
            </a:r>
            <a:r>
              <a:rPr lang="en-US" dirty="0" err="1"/>
              <a:t>Throwable</a:t>
            </a:r>
            <a:r>
              <a:rPr lang="en-US" dirty="0"/>
              <a:t> </a:t>
            </a:r>
            <a:r>
              <a:rPr lang="en-US" dirty="0" err="1"/>
              <a:t>tr</a:t>
            </a:r>
            <a:r>
              <a:rPr lang="en-US" dirty="0"/>
              <a:t>)</a:t>
            </a:r>
          </a:p>
          <a:p>
            <a:r>
              <a:rPr lang="en-US" dirty="0"/>
              <a:t>public static </a:t>
            </a:r>
            <a:r>
              <a:rPr lang="en-US" dirty="0" err="1"/>
              <a:t>int</a:t>
            </a:r>
            <a:r>
              <a:rPr lang="en-US" dirty="0"/>
              <a:t> w (String tag, String </a:t>
            </a:r>
            <a:r>
              <a:rPr lang="en-US" dirty="0" err="1"/>
              <a:t>msg</a:t>
            </a:r>
            <a:r>
              <a:rPr lang="en-US" dirty="0"/>
              <a:t>, </a:t>
            </a:r>
            <a:r>
              <a:rPr lang="en-US" dirty="0" err="1"/>
              <a:t>Throwable</a:t>
            </a:r>
            <a:r>
              <a:rPr lang="en-US" dirty="0"/>
              <a:t> </a:t>
            </a:r>
            <a:r>
              <a:rPr lang="en-US" dirty="0" err="1"/>
              <a:t>tr</a:t>
            </a:r>
            <a:r>
              <a:rPr lang="en-US" dirty="0"/>
              <a:t>)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64195" y="3657787"/>
            <a:ext cx="7632717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ED864A"/>
                </a:solidFill>
              </a:rPr>
              <a:t>class </a:t>
            </a:r>
            <a:r>
              <a:rPr lang="en-GB" dirty="0" err="1">
                <a:solidFill>
                  <a:srgbClr val="FFFFFF"/>
                </a:solidFill>
              </a:rPr>
              <a:t>MainActivity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/>
              <a:t>: </a:t>
            </a:r>
            <a:r>
              <a:rPr lang="en-GB" dirty="0" err="1"/>
              <a:t>AppCompatActivity</a:t>
            </a:r>
            <a:r>
              <a:rPr lang="en-GB" dirty="0"/>
              <a:t>() {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>
                <a:solidFill>
                  <a:srgbClr val="7EC3E6"/>
                </a:solidFill>
              </a:rPr>
              <a:t>// </a:t>
            </a:r>
            <a:r>
              <a:rPr lang="en-GB" dirty="0" err="1">
                <a:solidFill>
                  <a:srgbClr val="7EC3E6"/>
                </a:solidFill>
              </a:rPr>
              <a:t>val</a:t>
            </a:r>
            <a:r>
              <a:rPr lang="en-GB" dirty="0">
                <a:solidFill>
                  <a:srgbClr val="7EC3E6"/>
                </a:solidFill>
              </a:rPr>
              <a:t> TAG =  this::</a:t>
            </a:r>
            <a:r>
              <a:rPr lang="en-GB" dirty="0" err="1">
                <a:solidFill>
                  <a:srgbClr val="7EC3E6"/>
                </a:solidFill>
              </a:rPr>
              <a:t>class.java.simpleName</a:t>
            </a:r>
            <a:br>
              <a:rPr lang="en-GB" dirty="0">
                <a:solidFill>
                  <a:srgbClr val="7EC3E6"/>
                </a:solidFill>
              </a:rPr>
            </a:br>
            <a:r>
              <a:rPr lang="en-GB" dirty="0">
                <a:solidFill>
                  <a:srgbClr val="7EC3E6"/>
                </a:solidFill>
              </a:rPr>
              <a:t>    </a:t>
            </a:r>
            <a:r>
              <a:rPr lang="en-GB" dirty="0">
                <a:solidFill>
                  <a:srgbClr val="ED864A"/>
                </a:solidFill>
              </a:rPr>
              <a:t>companion object </a:t>
            </a:r>
            <a:r>
              <a:rPr lang="en-GB" dirty="0"/>
              <a:t>{</a:t>
            </a:r>
            <a:br>
              <a:rPr lang="en-GB" dirty="0"/>
            </a:br>
            <a:r>
              <a:rPr lang="en-GB" dirty="0"/>
              <a:t>        </a:t>
            </a:r>
            <a:r>
              <a:rPr lang="en-GB" dirty="0">
                <a:solidFill>
                  <a:srgbClr val="ED864A"/>
                </a:solidFill>
              </a:rPr>
              <a:t>private </a:t>
            </a:r>
            <a:r>
              <a:rPr lang="en-GB" dirty="0" err="1">
                <a:solidFill>
                  <a:srgbClr val="ED864A"/>
                </a:solidFill>
              </a:rPr>
              <a:t>val</a:t>
            </a:r>
            <a:r>
              <a:rPr lang="en-GB" dirty="0">
                <a:solidFill>
                  <a:srgbClr val="ED864A"/>
                </a:solidFill>
              </a:rPr>
              <a:t> </a:t>
            </a:r>
            <a:r>
              <a:rPr lang="en-GB" dirty="0">
                <a:solidFill>
                  <a:srgbClr val="ED94FF"/>
                </a:solidFill>
              </a:rPr>
              <a:t>TAG </a:t>
            </a:r>
            <a:r>
              <a:rPr lang="en-GB" dirty="0"/>
              <a:t>= </a:t>
            </a:r>
            <a:r>
              <a:rPr lang="en-GB" dirty="0">
                <a:solidFill>
                  <a:srgbClr val="ED864A"/>
                </a:solidFill>
              </a:rPr>
              <a:t>this</a:t>
            </a:r>
            <a:r>
              <a:rPr lang="en-GB" dirty="0"/>
              <a:t>::</a:t>
            </a:r>
            <a:r>
              <a:rPr lang="en-GB" dirty="0" err="1">
                <a:solidFill>
                  <a:srgbClr val="ED864A"/>
                </a:solidFill>
              </a:rPr>
              <a:t>class</a:t>
            </a:r>
            <a:r>
              <a:rPr lang="en-GB" dirty="0" err="1"/>
              <a:t>.</a:t>
            </a:r>
            <a:r>
              <a:rPr lang="en-GB" i="1" dirty="0" err="1">
                <a:solidFill>
                  <a:srgbClr val="ED94FF"/>
                </a:solidFill>
              </a:rPr>
              <a:t>java</a:t>
            </a:r>
            <a:r>
              <a:rPr lang="en-GB" dirty="0" err="1"/>
              <a:t>.</a:t>
            </a:r>
            <a:r>
              <a:rPr lang="en-GB" i="1" dirty="0" err="1">
                <a:solidFill>
                  <a:srgbClr val="ED94FF"/>
                </a:solidFill>
              </a:rPr>
              <a:t>declaringClass</a:t>
            </a:r>
            <a:r>
              <a:rPr lang="en-GB" dirty="0"/>
              <a:t>!!.</a:t>
            </a:r>
            <a:r>
              <a:rPr lang="en-GB" i="1" dirty="0" err="1">
                <a:solidFill>
                  <a:srgbClr val="ED94FF"/>
                </a:solidFill>
              </a:rPr>
              <a:t>simpleName</a:t>
            </a:r>
            <a:br>
              <a:rPr lang="en-GB" i="1" dirty="0">
                <a:solidFill>
                  <a:srgbClr val="ED94FF"/>
                </a:solidFill>
              </a:rPr>
            </a:br>
            <a:r>
              <a:rPr lang="en-GB" i="1" dirty="0">
                <a:solidFill>
                  <a:srgbClr val="ED94FF"/>
                </a:solidFill>
              </a:rPr>
              <a:t>    </a:t>
            </a:r>
            <a:r>
              <a:rPr lang="en-GB" dirty="0"/>
              <a:t>}</a:t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463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communication with service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6174051" cy="4195481"/>
          </a:xfrm>
        </p:spPr>
        <p:txBody>
          <a:bodyPr/>
          <a:lstStyle/>
          <a:p>
            <a:r>
              <a:rPr lang="en-US" dirty="0"/>
              <a:t>Simple scenario – no direct communication. Service receives intent when starting.</a:t>
            </a:r>
          </a:p>
          <a:p>
            <a:r>
              <a:rPr lang="en-US" dirty="0"/>
              <a:t>Using receiver</a:t>
            </a:r>
          </a:p>
          <a:p>
            <a:pPr lvl="1"/>
            <a:r>
              <a:rPr lang="en-US" dirty="0"/>
              <a:t>Service broadcasts events</a:t>
            </a:r>
          </a:p>
          <a:p>
            <a:pPr lvl="1"/>
            <a:r>
              <a:rPr lang="en-US" dirty="0"/>
              <a:t>Activity registers broadcast receiver and receives events from service</a:t>
            </a:r>
          </a:p>
          <a:p>
            <a:r>
              <a:rPr lang="en-US" dirty="0"/>
              <a:t>Activity binds to local service</a:t>
            </a:r>
          </a:p>
          <a:p>
            <a:pPr lvl="1"/>
            <a:r>
              <a:rPr lang="en-US" dirty="0" err="1"/>
              <a:t>IBinder</a:t>
            </a:r>
            <a:r>
              <a:rPr lang="en-US" dirty="0"/>
              <a:t>, </a:t>
            </a:r>
            <a:r>
              <a:rPr lang="en-US" dirty="0" err="1"/>
              <a:t>onBind</a:t>
            </a:r>
            <a:r>
              <a:rPr lang="en-US" dirty="0"/>
              <a:t>()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30</a:t>
            </a:fld>
            <a:endParaRPr lang="en-US" dirty="0"/>
          </a:p>
        </p:txBody>
      </p:sp>
      <p:pic>
        <p:nvPicPr>
          <p:cNvPr id="3076" name="Picture 4" descr="Broadcast receiver used for service to activity commun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018" y="2863969"/>
            <a:ext cx="4141561" cy="216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5454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</a:t>
            </a:r>
            <a:br>
              <a:rPr lang="en-US" dirty="0"/>
            </a:br>
            <a:r>
              <a:rPr lang="en-US" dirty="0"/>
              <a:t>service lifecycle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31</a:t>
            </a:fld>
            <a:endParaRPr lang="en-US" dirty="0"/>
          </a:p>
        </p:txBody>
      </p:sp>
      <p:pic>
        <p:nvPicPr>
          <p:cNvPr id="1026" name="Picture 2" descr="http://4.bp.blogspot.com/-lpA251Fsi0w/T7-WEcrYssI/AAAAAAAAAeQ/n8tsL2I_l-o/s1600/service_lifecycle_r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501" y="1"/>
            <a:ext cx="70604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6108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F3899-236C-C249-B7B3-92B227377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Android – Broadcasts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EF690-A063-A043-B145-BDA8B08E6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E" dirty="0"/>
              <a:t>Two types of messages – Local (inside your App) or Global</a:t>
            </a:r>
          </a:p>
          <a:p>
            <a:r>
              <a:rPr lang="en-EE" dirty="0"/>
              <a:t>IntentFilter</a:t>
            </a:r>
          </a:p>
          <a:p>
            <a:r>
              <a:rPr lang="en-EE" dirty="0"/>
              <a:t>Receiver declared in code or in Manifest</a:t>
            </a:r>
          </a:p>
          <a:p>
            <a:endParaRPr lang="en-E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08EF9-1978-8F47-9E99-18C9CB62F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1113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10493-C4EC-7149-ACAA-A9DAE81DD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Android - Broadcasts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086B0-0195-DA40-8688-159B3843A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E" dirty="0"/>
              <a:t>IntentFilter – you can only receive declared broadcasts</a:t>
            </a:r>
          </a:p>
          <a:p>
            <a:endParaRPr lang="en-E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A2FAF7-849B-3848-96DC-14D3DFAB0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0A1681-59BB-5C4A-8D54-5614270336C9}"/>
              </a:ext>
            </a:extLst>
          </p:cNvPr>
          <p:cNvSpPr txBox="1"/>
          <p:nvPr/>
        </p:nvSpPr>
        <p:spPr>
          <a:xfrm>
            <a:off x="1243584" y="2719497"/>
            <a:ext cx="8529524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ED864A"/>
                </a:solidFill>
              </a:rPr>
              <a:t>private </a:t>
            </a:r>
            <a:r>
              <a:rPr lang="en-GB" dirty="0" err="1">
                <a:solidFill>
                  <a:srgbClr val="ED864A"/>
                </a:solidFill>
              </a:rPr>
              <a:t>val</a:t>
            </a:r>
            <a:r>
              <a:rPr lang="en-GB" dirty="0">
                <a:solidFill>
                  <a:srgbClr val="ED864A"/>
                </a:solidFill>
              </a:rPr>
              <a:t> </a:t>
            </a:r>
            <a:r>
              <a:rPr lang="en-GB" dirty="0" err="1">
                <a:solidFill>
                  <a:srgbClr val="ED94FF"/>
                </a:solidFill>
              </a:rPr>
              <a:t>localReceiverIntentFilter</a:t>
            </a:r>
            <a:r>
              <a:rPr lang="en-GB" dirty="0">
                <a:solidFill>
                  <a:srgbClr val="ED94FF"/>
                </a:solidFill>
              </a:rPr>
              <a:t> </a:t>
            </a:r>
            <a:r>
              <a:rPr lang="en-GB" dirty="0"/>
              <a:t>= </a:t>
            </a:r>
            <a:r>
              <a:rPr lang="en-GB" dirty="0" err="1"/>
              <a:t>IntentFilter</a:t>
            </a:r>
            <a:r>
              <a:rPr lang="en-GB" dirty="0"/>
              <a:t>()</a:t>
            </a:r>
            <a:br>
              <a:rPr lang="en-GB" dirty="0"/>
            </a:br>
            <a:br>
              <a:rPr lang="en-GB" dirty="0"/>
            </a:br>
            <a:r>
              <a:rPr lang="en-GB" dirty="0">
                <a:solidFill>
                  <a:srgbClr val="ED864A"/>
                </a:solidFill>
              </a:rPr>
              <a:t>override fun </a:t>
            </a:r>
            <a:r>
              <a:rPr lang="en-GB" dirty="0" err="1">
                <a:solidFill>
                  <a:srgbClr val="FFCF40"/>
                </a:solidFill>
              </a:rPr>
              <a:t>onCreate</a:t>
            </a:r>
            <a:r>
              <a:rPr lang="en-GB" dirty="0"/>
              <a:t>(</a:t>
            </a:r>
            <a:r>
              <a:rPr lang="en-GB" dirty="0" err="1">
                <a:solidFill>
                  <a:srgbClr val="FFFFFF"/>
                </a:solidFill>
              </a:rPr>
              <a:t>savedInstanceState</a:t>
            </a:r>
            <a:r>
              <a:rPr lang="en-GB" dirty="0"/>
              <a:t>: </a:t>
            </a:r>
            <a:r>
              <a:rPr lang="en-GB" dirty="0">
                <a:solidFill>
                  <a:srgbClr val="FFFFFF"/>
                </a:solidFill>
              </a:rPr>
              <a:t>Bundle</a:t>
            </a:r>
            <a:r>
              <a:rPr lang="en-GB" dirty="0"/>
              <a:t>?) {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 err="1">
                <a:solidFill>
                  <a:srgbClr val="ED864A"/>
                </a:solidFill>
              </a:rPr>
              <a:t>super</a:t>
            </a:r>
            <a:r>
              <a:rPr lang="en-GB" dirty="0" err="1"/>
              <a:t>.onCreate</a:t>
            </a:r>
            <a:r>
              <a:rPr lang="en-GB" dirty="0"/>
              <a:t>(</a:t>
            </a:r>
            <a:r>
              <a:rPr lang="en-GB" dirty="0" err="1">
                <a:solidFill>
                  <a:srgbClr val="FFFFFF"/>
                </a:solidFill>
              </a:rPr>
              <a:t>savedInstanceState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>
                <a:solidFill>
                  <a:srgbClr val="7EC3E6"/>
                </a:solidFill>
              </a:rPr>
              <a:t>// whitelist the actions we want to receive</a:t>
            </a:r>
            <a:br>
              <a:rPr lang="en-GB" dirty="0">
                <a:solidFill>
                  <a:srgbClr val="7EC3E6"/>
                </a:solidFill>
              </a:rPr>
            </a:br>
            <a:r>
              <a:rPr lang="en-GB" dirty="0">
                <a:solidFill>
                  <a:srgbClr val="7EC3E6"/>
                </a:solidFill>
              </a:rPr>
              <a:t>    </a:t>
            </a:r>
            <a:r>
              <a:rPr lang="en-GB" dirty="0" err="1">
                <a:solidFill>
                  <a:srgbClr val="ED94FF"/>
                </a:solidFill>
              </a:rPr>
              <a:t>localReceiverIntentFilter</a:t>
            </a:r>
            <a:r>
              <a:rPr lang="en-GB" dirty="0" err="1"/>
              <a:t>.addAction</a:t>
            </a:r>
            <a:r>
              <a:rPr lang="en-GB" dirty="0"/>
              <a:t>(C.</a:t>
            </a:r>
            <a:r>
              <a:rPr lang="en-GB" i="1" dirty="0">
                <a:solidFill>
                  <a:srgbClr val="ED94FF"/>
                </a:solidFill>
              </a:rPr>
              <a:t>ACTION_TIMEMESSAGE</a:t>
            </a:r>
            <a:r>
              <a:rPr lang="en-GB" dirty="0"/>
              <a:t>)</a:t>
            </a:r>
            <a:r>
              <a:rPr lang="en-GB" b="1" dirty="0">
                <a:solidFill>
                  <a:srgbClr val="ED864A"/>
                </a:solidFill>
              </a:rPr>
              <a:t>;</a:t>
            </a:r>
            <a:br>
              <a:rPr lang="en-GB" b="1" dirty="0">
                <a:solidFill>
                  <a:srgbClr val="ED864A"/>
                </a:solidFill>
              </a:rPr>
            </a:br>
            <a:r>
              <a:rPr lang="en-GB" b="1" dirty="0">
                <a:solidFill>
                  <a:srgbClr val="ED864A"/>
                </a:solidFill>
              </a:rPr>
              <a:t>    </a:t>
            </a:r>
            <a:r>
              <a:rPr lang="en-GB" dirty="0" err="1">
                <a:solidFill>
                  <a:srgbClr val="ED94FF"/>
                </a:solidFill>
              </a:rPr>
              <a:t>localReceiverIntentFilter</a:t>
            </a:r>
            <a:r>
              <a:rPr lang="en-GB" dirty="0" err="1"/>
              <a:t>.addAction</a:t>
            </a:r>
            <a:r>
              <a:rPr lang="en-GB" dirty="0"/>
              <a:t>(C.</a:t>
            </a:r>
            <a:r>
              <a:rPr lang="en-GB" i="1" dirty="0">
                <a:solidFill>
                  <a:srgbClr val="ED94FF"/>
                </a:solidFill>
              </a:rPr>
              <a:t>ACTION_AUDIO_PLAYING</a:t>
            </a:r>
            <a:r>
              <a:rPr lang="en-GB" dirty="0"/>
              <a:t>)</a:t>
            </a:r>
            <a:r>
              <a:rPr lang="en-GB" b="1" dirty="0">
                <a:solidFill>
                  <a:srgbClr val="ED864A"/>
                </a:solidFill>
              </a:rPr>
              <a:t>;</a:t>
            </a:r>
            <a:br>
              <a:rPr lang="en-GB" b="1" dirty="0">
                <a:solidFill>
                  <a:srgbClr val="ED864A"/>
                </a:solidFill>
              </a:rPr>
            </a:br>
            <a:r>
              <a:rPr lang="en-GB" b="1" dirty="0">
                <a:solidFill>
                  <a:srgbClr val="ED864A"/>
                </a:solidFill>
              </a:rPr>
              <a:t>    </a:t>
            </a:r>
            <a:r>
              <a:rPr lang="en-GB" dirty="0" err="1">
                <a:solidFill>
                  <a:srgbClr val="ED94FF"/>
                </a:solidFill>
              </a:rPr>
              <a:t>localReceiverIntentFilter</a:t>
            </a:r>
            <a:r>
              <a:rPr lang="en-GB" dirty="0" err="1"/>
              <a:t>.addAction</a:t>
            </a:r>
            <a:r>
              <a:rPr lang="en-GB" dirty="0"/>
              <a:t>(C.</a:t>
            </a:r>
            <a:r>
              <a:rPr lang="en-GB" i="1" dirty="0">
                <a:solidFill>
                  <a:srgbClr val="ED94FF"/>
                </a:solidFill>
              </a:rPr>
              <a:t>ACTION_AUDIO_BUFFERING</a:t>
            </a:r>
            <a:r>
              <a:rPr lang="en-GB" dirty="0"/>
              <a:t>)</a:t>
            </a:r>
            <a:r>
              <a:rPr lang="en-GB" b="1" dirty="0">
                <a:solidFill>
                  <a:srgbClr val="ED864A"/>
                </a:solidFill>
              </a:rPr>
              <a:t>;</a:t>
            </a:r>
            <a:br>
              <a:rPr lang="en-GB" b="1" dirty="0">
                <a:solidFill>
                  <a:srgbClr val="ED864A"/>
                </a:solidFill>
              </a:rPr>
            </a:br>
            <a:r>
              <a:rPr lang="en-GB" b="1" dirty="0">
                <a:solidFill>
                  <a:srgbClr val="ED864A"/>
                </a:solidFill>
              </a:rPr>
              <a:t>    </a:t>
            </a:r>
            <a:r>
              <a:rPr lang="en-GB" dirty="0" err="1">
                <a:solidFill>
                  <a:srgbClr val="ED94FF"/>
                </a:solidFill>
              </a:rPr>
              <a:t>localReceiverIntentFilter</a:t>
            </a:r>
            <a:r>
              <a:rPr lang="en-GB" dirty="0" err="1"/>
              <a:t>.addAction</a:t>
            </a:r>
            <a:r>
              <a:rPr lang="en-GB" dirty="0"/>
              <a:t>(C.</a:t>
            </a:r>
            <a:r>
              <a:rPr lang="en-GB" i="1" dirty="0">
                <a:solidFill>
                  <a:srgbClr val="ED94FF"/>
                </a:solidFill>
              </a:rPr>
              <a:t>ACTION_AUDIO_STOPPED</a:t>
            </a:r>
            <a:r>
              <a:rPr lang="en-GB" dirty="0"/>
              <a:t>)</a:t>
            </a:r>
            <a:r>
              <a:rPr lang="en-GB" b="1" dirty="0">
                <a:solidFill>
                  <a:srgbClr val="ED864A"/>
                </a:solidFill>
              </a:rPr>
              <a:t>;</a:t>
            </a:r>
            <a:br>
              <a:rPr lang="en-GB" b="1" dirty="0">
                <a:solidFill>
                  <a:srgbClr val="ED864A"/>
                </a:solidFill>
              </a:rPr>
            </a:br>
            <a:r>
              <a:rPr lang="en-GB" dirty="0"/>
              <a:t>}</a:t>
            </a:r>
            <a:endParaRPr lang="en-EE" dirty="0"/>
          </a:p>
        </p:txBody>
      </p:sp>
    </p:spTree>
    <p:extLst>
      <p:ext uri="{BB962C8B-B14F-4D97-AF65-F5344CB8AC3E}">
        <p14:creationId xmlns:p14="http://schemas.microsoft.com/office/powerpoint/2010/main" val="24433928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1DE82-D7B0-8A4A-80A4-954FE363B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Android - Broadcasts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B5579-03DE-214B-9476-325E1ACC1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EE" dirty="0"/>
              <a:t>nternal broadcast receiver – inside main class (or service)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E17-FA23-0B4E-8849-BC6B050F2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10B95A-A39E-E840-ADBA-F698DDD599B2}"/>
              </a:ext>
            </a:extLst>
          </p:cNvPr>
          <p:cNvSpPr txBox="1"/>
          <p:nvPr/>
        </p:nvSpPr>
        <p:spPr>
          <a:xfrm>
            <a:off x="646111" y="2950398"/>
            <a:ext cx="11411712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ED864A"/>
                </a:solidFill>
              </a:rPr>
              <a:t>private inner class </a:t>
            </a:r>
            <a:r>
              <a:rPr lang="en-GB" dirty="0" err="1">
                <a:solidFill>
                  <a:srgbClr val="FFFFFF"/>
                </a:solidFill>
              </a:rPr>
              <a:t>BroadcastReceiverInMainActivity</a:t>
            </a:r>
            <a:r>
              <a:rPr lang="en-GB" dirty="0"/>
              <a:t>: </a:t>
            </a:r>
            <a:r>
              <a:rPr lang="en-GB" dirty="0" err="1"/>
              <a:t>BroadcastReceiver</a:t>
            </a:r>
            <a:r>
              <a:rPr lang="en-GB" dirty="0"/>
              <a:t>(){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>
                <a:solidFill>
                  <a:srgbClr val="ED864A"/>
                </a:solidFill>
              </a:rPr>
              <a:t>override fun </a:t>
            </a:r>
            <a:r>
              <a:rPr lang="en-GB" dirty="0" err="1">
                <a:solidFill>
                  <a:srgbClr val="FFCF40"/>
                </a:solidFill>
              </a:rPr>
              <a:t>onReceive</a:t>
            </a:r>
            <a:r>
              <a:rPr lang="en-GB" dirty="0"/>
              <a:t>(</a:t>
            </a:r>
            <a:r>
              <a:rPr lang="en-GB" dirty="0">
                <a:solidFill>
                  <a:srgbClr val="FFFFFF"/>
                </a:solidFill>
              </a:rPr>
              <a:t>context</a:t>
            </a:r>
            <a:r>
              <a:rPr lang="en-GB" dirty="0"/>
              <a:t>: </a:t>
            </a:r>
            <a:r>
              <a:rPr lang="en-GB" dirty="0">
                <a:solidFill>
                  <a:srgbClr val="FFFFFF"/>
                </a:solidFill>
              </a:rPr>
              <a:t>Context</a:t>
            </a:r>
            <a:r>
              <a:rPr lang="en-GB" dirty="0"/>
              <a:t>?</a:t>
            </a:r>
            <a:r>
              <a:rPr lang="en-GB" b="1" dirty="0">
                <a:solidFill>
                  <a:srgbClr val="ED864A"/>
                </a:solidFill>
              </a:rPr>
              <a:t>, </a:t>
            </a:r>
            <a:r>
              <a:rPr lang="en-GB" dirty="0">
                <a:solidFill>
                  <a:srgbClr val="FFFFFF"/>
                </a:solidFill>
              </a:rPr>
              <a:t>intent</a:t>
            </a:r>
            <a:r>
              <a:rPr lang="en-GB" dirty="0"/>
              <a:t>: </a:t>
            </a:r>
            <a:r>
              <a:rPr lang="en-GB" dirty="0">
                <a:solidFill>
                  <a:srgbClr val="FFFFFF"/>
                </a:solidFill>
              </a:rPr>
              <a:t>Intent</a:t>
            </a:r>
            <a:r>
              <a:rPr lang="en-GB" dirty="0"/>
              <a:t>?) {</a:t>
            </a:r>
            <a:br>
              <a:rPr lang="en-GB" dirty="0"/>
            </a:br>
            <a:r>
              <a:rPr lang="en-GB" dirty="0"/>
              <a:t>        </a:t>
            </a:r>
            <a:r>
              <a:rPr lang="en-GB" dirty="0" err="1">
                <a:solidFill>
                  <a:srgbClr val="FFFFFF"/>
                </a:solidFill>
              </a:rPr>
              <a:t>Log</a:t>
            </a:r>
            <a:r>
              <a:rPr lang="en-GB" dirty="0" err="1"/>
              <a:t>.d</a:t>
            </a:r>
            <a:r>
              <a:rPr lang="en-GB" dirty="0"/>
              <a:t>(</a:t>
            </a:r>
            <a:r>
              <a:rPr lang="en-GB" dirty="0">
                <a:solidFill>
                  <a:srgbClr val="ED94FF"/>
                </a:solidFill>
              </a:rPr>
              <a:t>TAG</a:t>
            </a:r>
            <a:r>
              <a:rPr lang="en-GB" b="1" dirty="0">
                <a:solidFill>
                  <a:srgbClr val="ED864A"/>
                </a:solidFill>
              </a:rPr>
              <a:t>, </a:t>
            </a:r>
            <a:r>
              <a:rPr lang="en-GB" dirty="0">
                <a:solidFill>
                  <a:srgbClr val="54B33E"/>
                </a:solidFill>
              </a:rPr>
              <a:t>"</a:t>
            </a:r>
            <a:r>
              <a:rPr lang="en-GB" dirty="0" err="1">
                <a:solidFill>
                  <a:srgbClr val="54B33E"/>
                </a:solidFill>
              </a:rPr>
              <a:t>BroadcastReceiverInMainActivity.onReceive</a:t>
            </a:r>
            <a:r>
              <a:rPr lang="en-GB" dirty="0">
                <a:solidFill>
                  <a:srgbClr val="54B33E"/>
                </a:solidFill>
              </a:rPr>
              <a:t> " </a:t>
            </a:r>
            <a:r>
              <a:rPr lang="en-GB" dirty="0"/>
              <a:t>+ (</a:t>
            </a:r>
            <a:r>
              <a:rPr lang="en-GB" dirty="0" err="1">
                <a:solidFill>
                  <a:srgbClr val="FFFFFF"/>
                </a:solidFill>
              </a:rPr>
              <a:t>intent</a:t>
            </a:r>
            <a:r>
              <a:rPr lang="en-GB" dirty="0" err="1"/>
              <a:t>?.</a:t>
            </a:r>
            <a:r>
              <a:rPr lang="en-GB" i="1" dirty="0" err="1">
                <a:solidFill>
                  <a:srgbClr val="ED94FF"/>
                </a:solidFill>
              </a:rPr>
              <a:t>action</a:t>
            </a:r>
            <a:r>
              <a:rPr lang="en-GB" i="1" dirty="0">
                <a:solidFill>
                  <a:srgbClr val="ED94FF"/>
                </a:solidFill>
              </a:rPr>
              <a:t> </a:t>
            </a:r>
            <a:r>
              <a:rPr lang="en-GB" dirty="0"/>
              <a:t>?: </a:t>
            </a:r>
            <a:r>
              <a:rPr lang="en-GB" dirty="0">
                <a:solidFill>
                  <a:srgbClr val="54B33E"/>
                </a:solidFill>
              </a:rPr>
              <a:t>"null intent"</a:t>
            </a:r>
            <a:r>
              <a:rPr lang="en-GB" dirty="0"/>
              <a:t>))</a:t>
            </a:r>
            <a:br>
              <a:rPr lang="en-GB" dirty="0"/>
            </a:br>
            <a:r>
              <a:rPr lang="en-GB" dirty="0"/>
              <a:t>        </a:t>
            </a:r>
            <a:r>
              <a:rPr lang="en-GB" dirty="0">
                <a:solidFill>
                  <a:srgbClr val="ED864A"/>
                </a:solidFill>
              </a:rPr>
              <a:t>when </a:t>
            </a:r>
            <a:r>
              <a:rPr lang="en-GB" dirty="0"/>
              <a:t>(</a:t>
            </a:r>
            <a:r>
              <a:rPr lang="en-GB" dirty="0" err="1">
                <a:solidFill>
                  <a:srgbClr val="FFFFFF"/>
                </a:solidFill>
              </a:rPr>
              <a:t>intent</a:t>
            </a:r>
            <a:r>
              <a:rPr lang="en-GB" dirty="0" err="1"/>
              <a:t>?.</a:t>
            </a:r>
            <a:r>
              <a:rPr lang="en-GB" i="1" dirty="0" err="1">
                <a:solidFill>
                  <a:srgbClr val="ED94FF"/>
                </a:solidFill>
              </a:rPr>
              <a:t>action</a:t>
            </a:r>
            <a:r>
              <a:rPr lang="en-GB" dirty="0"/>
              <a:t>){</a:t>
            </a:r>
            <a:br>
              <a:rPr lang="en-GB" dirty="0"/>
            </a:br>
            <a:r>
              <a:rPr lang="en-GB" dirty="0"/>
              <a:t>            C.</a:t>
            </a:r>
            <a:r>
              <a:rPr lang="en-GB" i="1" dirty="0">
                <a:solidFill>
                  <a:srgbClr val="ED94FF"/>
                </a:solidFill>
              </a:rPr>
              <a:t>ACTION_AUDIO_BUFFERING </a:t>
            </a:r>
            <a:r>
              <a:rPr lang="en-GB" dirty="0"/>
              <a:t>-&gt; </a:t>
            </a:r>
            <a:r>
              <a:rPr lang="en-GB" dirty="0" err="1"/>
              <a:t>buttonPlayStop.</a:t>
            </a:r>
            <a:r>
              <a:rPr lang="en-GB" i="1" dirty="0" err="1">
                <a:solidFill>
                  <a:srgbClr val="ED94FF"/>
                </a:solidFill>
              </a:rPr>
              <a:t>text</a:t>
            </a:r>
            <a:r>
              <a:rPr lang="en-GB" i="1" dirty="0">
                <a:solidFill>
                  <a:srgbClr val="ED94FF"/>
                </a:solidFill>
              </a:rPr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54B33E"/>
                </a:solidFill>
              </a:rPr>
              <a:t>"BUFFERING"</a:t>
            </a:r>
            <a:br>
              <a:rPr lang="en-GB" dirty="0">
                <a:solidFill>
                  <a:srgbClr val="54B33E"/>
                </a:solidFill>
              </a:rPr>
            </a:br>
            <a:r>
              <a:rPr lang="en-GB" dirty="0">
                <a:solidFill>
                  <a:srgbClr val="54B33E"/>
                </a:solidFill>
              </a:rPr>
              <a:t>            </a:t>
            </a:r>
            <a:r>
              <a:rPr lang="en-GB" dirty="0"/>
              <a:t>C.</a:t>
            </a:r>
            <a:r>
              <a:rPr lang="en-GB" i="1" dirty="0">
                <a:solidFill>
                  <a:srgbClr val="ED94FF"/>
                </a:solidFill>
              </a:rPr>
              <a:t>ACTION_AUDIO_STOPPED </a:t>
            </a:r>
            <a:r>
              <a:rPr lang="en-GB" dirty="0"/>
              <a:t>-&gt; </a:t>
            </a:r>
            <a:r>
              <a:rPr lang="en-GB" dirty="0" err="1"/>
              <a:t>buttonPlayStop.</a:t>
            </a:r>
            <a:r>
              <a:rPr lang="en-GB" i="1" dirty="0" err="1">
                <a:solidFill>
                  <a:srgbClr val="ED94FF"/>
                </a:solidFill>
              </a:rPr>
              <a:t>text</a:t>
            </a:r>
            <a:r>
              <a:rPr lang="en-GB" i="1" dirty="0">
                <a:solidFill>
                  <a:srgbClr val="ED94FF"/>
                </a:solidFill>
              </a:rPr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54B33E"/>
                </a:solidFill>
              </a:rPr>
              <a:t>"PLAY"</a:t>
            </a:r>
            <a:br>
              <a:rPr lang="en-GB" dirty="0">
                <a:solidFill>
                  <a:srgbClr val="54B33E"/>
                </a:solidFill>
              </a:rPr>
            </a:br>
            <a:r>
              <a:rPr lang="en-GB" dirty="0">
                <a:solidFill>
                  <a:srgbClr val="54B33E"/>
                </a:solidFill>
              </a:rPr>
              <a:t>            </a:t>
            </a:r>
            <a:r>
              <a:rPr lang="en-GB" dirty="0"/>
              <a:t>C.</a:t>
            </a:r>
            <a:r>
              <a:rPr lang="en-GB" i="1" dirty="0">
                <a:solidFill>
                  <a:srgbClr val="ED94FF"/>
                </a:solidFill>
              </a:rPr>
              <a:t>ACTION_AUDIO_PLAYING </a:t>
            </a:r>
            <a:r>
              <a:rPr lang="en-GB" dirty="0"/>
              <a:t>-&gt; {</a:t>
            </a:r>
            <a:br>
              <a:rPr lang="en-GB" dirty="0"/>
            </a:br>
            <a:r>
              <a:rPr lang="en-GB" dirty="0"/>
              <a:t>                </a:t>
            </a:r>
            <a:r>
              <a:rPr lang="en-GB" dirty="0" err="1">
                <a:solidFill>
                  <a:srgbClr val="ED94FF"/>
                </a:solidFill>
              </a:rPr>
              <a:t>audioStatus</a:t>
            </a:r>
            <a:r>
              <a:rPr lang="en-GB" dirty="0">
                <a:solidFill>
                  <a:srgbClr val="ED94FF"/>
                </a:solidFill>
              </a:rPr>
              <a:t> </a:t>
            </a:r>
            <a:r>
              <a:rPr lang="en-GB" dirty="0"/>
              <a:t>= C.</a:t>
            </a:r>
            <a:r>
              <a:rPr lang="en-GB" i="1" dirty="0">
                <a:solidFill>
                  <a:srgbClr val="ED94FF"/>
                </a:solidFill>
              </a:rPr>
              <a:t>AUDIO_PLAYING</a:t>
            </a:r>
            <a:br>
              <a:rPr lang="en-GB" i="1" dirty="0">
                <a:solidFill>
                  <a:srgbClr val="ED94FF"/>
                </a:solidFill>
              </a:rPr>
            </a:br>
            <a:r>
              <a:rPr lang="en-GB" i="1" dirty="0">
                <a:solidFill>
                  <a:srgbClr val="ED94FF"/>
                </a:solidFill>
              </a:rPr>
              <a:t>                </a:t>
            </a:r>
            <a:r>
              <a:rPr lang="en-GB" dirty="0" err="1"/>
              <a:t>buttonPlayStop.</a:t>
            </a:r>
            <a:r>
              <a:rPr lang="en-GB" i="1" dirty="0" err="1">
                <a:solidFill>
                  <a:srgbClr val="ED94FF"/>
                </a:solidFill>
              </a:rPr>
              <a:t>text</a:t>
            </a:r>
            <a:r>
              <a:rPr lang="en-GB" i="1" dirty="0">
                <a:solidFill>
                  <a:srgbClr val="ED94FF"/>
                </a:solidFill>
              </a:rPr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54B33E"/>
                </a:solidFill>
              </a:rPr>
              <a:t>"STOP"</a:t>
            </a:r>
            <a:br>
              <a:rPr lang="en-GB" dirty="0">
                <a:solidFill>
                  <a:srgbClr val="54B33E"/>
                </a:solidFill>
              </a:rPr>
            </a:br>
            <a:r>
              <a:rPr lang="en-GB" dirty="0">
                <a:solidFill>
                  <a:srgbClr val="54B33E"/>
                </a:solidFill>
              </a:rPr>
              <a:t>            </a:t>
            </a:r>
            <a:r>
              <a:rPr lang="en-GB" dirty="0"/>
              <a:t>}</a:t>
            </a:r>
            <a:br>
              <a:rPr lang="en-GB" dirty="0"/>
            </a:br>
            <a:r>
              <a:rPr lang="en-GB" dirty="0"/>
              <a:t>        }</a:t>
            </a:r>
            <a:br>
              <a:rPr lang="en-GB" dirty="0"/>
            </a:br>
            <a:r>
              <a:rPr lang="en-GB" dirty="0"/>
              <a:t>    }</a:t>
            </a:r>
            <a:br>
              <a:rPr lang="en-GB" dirty="0"/>
            </a:br>
            <a:r>
              <a:rPr lang="en-GB" dirty="0"/>
              <a:t>}</a:t>
            </a:r>
            <a:endParaRPr lang="en-EE" dirty="0"/>
          </a:p>
        </p:txBody>
      </p:sp>
    </p:spTree>
    <p:extLst>
      <p:ext uri="{BB962C8B-B14F-4D97-AF65-F5344CB8AC3E}">
        <p14:creationId xmlns:p14="http://schemas.microsoft.com/office/powerpoint/2010/main" val="12840205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5F165-BA6E-444B-979E-8DB5CA030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Android - Broadcasts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CFFC4-F385-A745-A61D-6CDA5C01F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1709103"/>
            <a:ext cx="8946541" cy="4195481"/>
          </a:xfrm>
        </p:spPr>
        <p:txBody>
          <a:bodyPr/>
          <a:lstStyle/>
          <a:p>
            <a:r>
              <a:rPr lang="en-EE" dirty="0"/>
              <a:t>Register and unregister your receiver</a:t>
            </a:r>
          </a:p>
          <a:p>
            <a:r>
              <a:rPr lang="en-EE" dirty="0"/>
              <a:t>Do not double register!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F9BE7-F313-0C46-B4E7-E66A6D17D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C909A7-ECC8-544A-A7F0-337784261674}"/>
              </a:ext>
            </a:extLst>
          </p:cNvPr>
          <p:cNvSpPr txBox="1"/>
          <p:nvPr/>
        </p:nvSpPr>
        <p:spPr>
          <a:xfrm>
            <a:off x="4806086" y="2610683"/>
            <a:ext cx="7385914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ED864A"/>
                </a:solidFill>
              </a:rPr>
              <a:t>private </a:t>
            </a:r>
            <a:r>
              <a:rPr lang="en-GB" dirty="0" err="1">
                <a:solidFill>
                  <a:srgbClr val="ED864A"/>
                </a:solidFill>
              </a:rPr>
              <a:t>val</a:t>
            </a:r>
            <a:r>
              <a:rPr lang="en-GB" dirty="0">
                <a:solidFill>
                  <a:srgbClr val="ED864A"/>
                </a:solidFill>
              </a:rPr>
              <a:t> </a:t>
            </a:r>
            <a:r>
              <a:rPr lang="en-GB" dirty="0" err="1">
                <a:solidFill>
                  <a:srgbClr val="ED94FF"/>
                </a:solidFill>
              </a:rPr>
              <a:t>localReceiver</a:t>
            </a:r>
            <a:r>
              <a:rPr lang="en-GB" dirty="0">
                <a:solidFill>
                  <a:srgbClr val="ED94FF"/>
                </a:solidFill>
              </a:rPr>
              <a:t> </a:t>
            </a:r>
            <a:r>
              <a:rPr lang="en-GB" dirty="0"/>
              <a:t>= </a:t>
            </a:r>
            <a:r>
              <a:rPr lang="en-GB" dirty="0" err="1"/>
              <a:t>BroadcastReceiverInMainActivity</a:t>
            </a:r>
            <a:r>
              <a:rPr lang="en-GB" dirty="0"/>
              <a:t>()</a:t>
            </a:r>
            <a:br>
              <a:rPr lang="en-GB" dirty="0"/>
            </a:br>
            <a:br>
              <a:rPr lang="en-GB" dirty="0"/>
            </a:br>
            <a:r>
              <a:rPr lang="en-GB" dirty="0">
                <a:solidFill>
                  <a:srgbClr val="ED864A"/>
                </a:solidFill>
              </a:rPr>
              <a:t>override fun </a:t>
            </a:r>
            <a:r>
              <a:rPr lang="en-GB" dirty="0" err="1">
                <a:solidFill>
                  <a:srgbClr val="FFCF40"/>
                </a:solidFill>
              </a:rPr>
              <a:t>onResume</a:t>
            </a:r>
            <a:r>
              <a:rPr lang="en-GB" dirty="0"/>
              <a:t>() {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 err="1">
                <a:solidFill>
                  <a:srgbClr val="ED864A"/>
                </a:solidFill>
              </a:rPr>
              <a:t>super</a:t>
            </a:r>
            <a:r>
              <a:rPr lang="en-GB" dirty="0" err="1"/>
              <a:t>.onResume</a:t>
            </a:r>
            <a:r>
              <a:rPr lang="en-GB" dirty="0"/>
              <a:t>()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 err="1">
                <a:solidFill>
                  <a:srgbClr val="FFFFFF"/>
                </a:solidFill>
              </a:rPr>
              <a:t>LocalBroadcastManager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        </a:t>
            </a:r>
            <a:r>
              <a:rPr lang="en-GB" dirty="0"/>
              <a:t>.</a:t>
            </a:r>
            <a:r>
              <a:rPr lang="en-GB" dirty="0" err="1"/>
              <a:t>getInstance</a:t>
            </a:r>
            <a:r>
              <a:rPr lang="en-GB" dirty="0"/>
              <a:t>(</a:t>
            </a:r>
            <a:r>
              <a:rPr lang="en-GB" dirty="0">
                <a:solidFill>
                  <a:srgbClr val="ED864A"/>
                </a:solidFill>
              </a:rPr>
              <a:t>this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        .</a:t>
            </a:r>
            <a:r>
              <a:rPr lang="en-GB" dirty="0" err="1"/>
              <a:t>registerReceiver</a:t>
            </a:r>
            <a:r>
              <a:rPr lang="en-GB" dirty="0"/>
              <a:t>(</a:t>
            </a:r>
            <a:r>
              <a:rPr lang="en-GB" dirty="0" err="1">
                <a:solidFill>
                  <a:srgbClr val="ED94FF"/>
                </a:solidFill>
              </a:rPr>
              <a:t>localReceiver</a:t>
            </a:r>
            <a:r>
              <a:rPr lang="en-GB" b="1" dirty="0">
                <a:solidFill>
                  <a:srgbClr val="ED864A"/>
                </a:solidFill>
              </a:rPr>
              <a:t>, </a:t>
            </a:r>
            <a:r>
              <a:rPr lang="en-GB" dirty="0" err="1">
                <a:solidFill>
                  <a:srgbClr val="ED94FF"/>
                </a:solidFill>
              </a:rPr>
              <a:t>localReceiverIntentFilter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}</a:t>
            </a:r>
            <a:br>
              <a:rPr lang="en-GB" dirty="0"/>
            </a:br>
            <a:br>
              <a:rPr lang="en-GB" dirty="0"/>
            </a:br>
            <a:r>
              <a:rPr lang="en-GB" dirty="0">
                <a:solidFill>
                  <a:srgbClr val="ED864A"/>
                </a:solidFill>
              </a:rPr>
              <a:t>override fun </a:t>
            </a:r>
            <a:r>
              <a:rPr lang="en-GB" dirty="0" err="1">
                <a:solidFill>
                  <a:srgbClr val="FFCF40"/>
                </a:solidFill>
              </a:rPr>
              <a:t>onPause</a:t>
            </a:r>
            <a:r>
              <a:rPr lang="en-GB" dirty="0"/>
              <a:t>() {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 err="1">
                <a:solidFill>
                  <a:srgbClr val="ED864A"/>
                </a:solidFill>
              </a:rPr>
              <a:t>super</a:t>
            </a:r>
            <a:r>
              <a:rPr lang="en-GB" dirty="0" err="1"/>
              <a:t>.onPause</a:t>
            </a:r>
            <a:r>
              <a:rPr lang="en-GB" dirty="0"/>
              <a:t>()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 err="1">
                <a:solidFill>
                  <a:srgbClr val="FFFFFF"/>
                </a:solidFill>
              </a:rPr>
              <a:t>LocalBroadcastManager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        </a:t>
            </a:r>
            <a:r>
              <a:rPr lang="en-GB" dirty="0"/>
              <a:t>.</a:t>
            </a:r>
            <a:r>
              <a:rPr lang="en-GB" dirty="0" err="1"/>
              <a:t>getInstance</a:t>
            </a:r>
            <a:r>
              <a:rPr lang="en-GB" dirty="0"/>
              <a:t>(</a:t>
            </a:r>
            <a:r>
              <a:rPr lang="en-GB" dirty="0">
                <a:solidFill>
                  <a:srgbClr val="ED864A"/>
                </a:solidFill>
              </a:rPr>
              <a:t>this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        .</a:t>
            </a:r>
            <a:r>
              <a:rPr lang="en-GB" dirty="0" err="1"/>
              <a:t>unregisterReceiver</a:t>
            </a:r>
            <a:r>
              <a:rPr lang="en-GB" dirty="0"/>
              <a:t>(</a:t>
            </a:r>
            <a:r>
              <a:rPr lang="en-GB" dirty="0" err="1">
                <a:solidFill>
                  <a:srgbClr val="ED94FF"/>
                </a:solidFill>
              </a:rPr>
              <a:t>localReceiver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}</a:t>
            </a:r>
            <a:endParaRPr lang="en-EE" dirty="0"/>
          </a:p>
        </p:txBody>
      </p:sp>
    </p:spTree>
    <p:extLst>
      <p:ext uri="{BB962C8B-B14F-4D97-AF65-F5344CB8AC3E}">
        <p14:creationId xmlns:p14="http://schemas.microsoft.com/office/powerpoint/2010/main" val="26153703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7C686-3FB7-CA4B-BDDC-E15CB6F52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Android – Broadcasts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2D374F-F45B-0049-A33C-83CD4E09A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E" dirty="0"/>
              <a:t>Send out local brodcasts (in service for example)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47D98-ECA8-F147-B944-CFE48273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D7F23B-A97F-534E-9400-A32EE2AFDF37}"/>
              </a:ext>
            </a:extLst>
          </p:cNvPr>
          <p:cNvSpPr txBox="1"/>
          <p:nvPr/>
        </p:nvSpPr>
        <p:spPr>
          <a:xfrm>
            <a:off x="1586167" y="2677363"/>
            <a:ext cx="8463686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ED864A"/>
                </a:solidFill>
              </a:rPr>
              <a:t>fun </a:t>
            </a:r>
            <a:r>
              <a:rPr lang="en-GB" dirty="0" err="1">
                <a:solidFill>
                  <a:srgbClr val="FFCF40"/>
                </a:solidFill>
              </a:rPr>
              <a:t>sendBroadcast</a:t>
            </a:r>
            <a:r>
              <a:rPr lang="en-GB" dirty="0"/>
              <a:t>(){</a:t>
            </a:r>
            <a:br>
              <a:rPr lang="en-GB" dirty="0"/>
            </a:br>
            <a:r>
              <a:rPr lang="en-GB" dirty="0"/>
              <a:t>    </a:t>
            </a:r>
            <a:r>
              <a:rPr lang="en-GB" dirty="0">
                <a:solidFill>
                  <a:srgbClr val="7EC3E6"/>
                </a:solidFill>
              </a:rPr>
              <a:t>// shout out the corridor door</a:t>
            </a:r>
            <a:br>
              <a:rPr lang="en-GB" dirty="0">
                <a:solidFill>
                  <a:srgbClr val="7EC3E6"/>
                </a:solidFill>
              </a:rPr>
            </a:br>
            <a:r>
              <a:rPr lang="en-GB" dirty="0">
                <a:solidFill>
                  <a:srgbClr val="7EC3E6"/>
                </a:solidFill>
              </a:rPr>
              <a:t>    </a:t>
            </a:r>
            <a:r>
              <a:rPr lang="en-GB" dirty="0" err="1">
                <a:solidFill>
                  <a:srgbClr val="FFFFFF"/>
                </a:solidFill>
              </a:rPr>
              <a:t>LocalBroadcastManager</a:t>
            </a: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        </a:t>
            </a:r>
            <a:r>
              <a:rPr lang="en-GB" dirty="0" err="1"/>
              <a:t>getInstance</a:t>
            </a:r>
            <a:r>
              <a:rPr lang="en-GB" dirty="0"/>
              <a:t>(</a:t>
            </a:r>
            <a:r>
              <a:rPr lang="en-GB" i="1" dirty="0" err="1">
                <a:solidFill>
                  <a:srgbClr val="ED94FF"/>
                </a:solidFill>
              </a:rPr>
              <a:t>applicationContext</a:t>
            </a:r>
            <a:r>
              <a:rPr lang="en-GB" dirty="0"/>
              <a:t>).</a:t>
            </a:r>
            <a:br>
              <a:rPr lang="en-GB" dirty="0"/>
            </a:br>
            <a:r>
              <a:rPr lang="en-GB" dirty="0"/>
              <a:t>        </a:t>
            </a:r>
            <a:r>
              <a:rPr lang="en-GB" dirty="0" err="1"/>
              <a:t>sendBroadcast</a:t>
            </a:r>
            <a:r>
              <a:rPr lang="en-GB" dirty="0"/>
              <a:t>( Intent(C.</a:t>
            </a:r>
            <a:r>
              <a:rPr lang="en-GB" i="1" dirty="0">
                <a:solidFill>
                  <a:srgbClr val="ED94FF"/>
                </a:solidFill>
              </a:rPr>
              <a:t>ACTION_AUDIO_BUFFERING</a:t>
            </a:r>
            <a:r>
              <a:rPr lang="en-GB" dirty="0"/>
              <a:t>))</a:t>
            </a:r>
            <a:br>
              <a:rPr lang="en-GB" dirty="0"/>
            </a:br>
            <a:r>
              <a:rPr lang="en-GB" dirty="0"/>
              <a:t>}</a:t>
            </a:r>
            <a:br>
              <a:rPr lang="en-GB" dirty="0"/>
            </a:br>
            <a:endParaRPr lang="en-EE" dirty="0"/>
          </a:p>
        </p:txBody>
      </p:sp>
    </p:spTree>
    <p:extLst>
      <p:ext uri="{BB962C8B-B14F-4D97-AF65-F5344CB8AC3E}">
        <p14:creationId xmlns:p14="http://schemas.microsoft.com/office/powerpoint/2010/main" val="5957143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621A8-0C36-8B42-A24D-1073B9550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Android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959B4-7653-ED40-B1DE-1095879AF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E" dirty="0"/>
              <a:t>The END!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A22C9-80FF-5948-8179-16C3E5B40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571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1C057-502E-9B47-95C9-93F05FE78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Android -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4E01F-C8CB-2547-B89A-1E6A8F892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Context class is an “Interface to global information about an application environment".</a:t>
            </a:r>
          </a:p>
          <a:p>
            <a:r>
              <a:rPr lang="en-GB" dirty="0"/>
              <a:t>The Context class itself is declared as abstract class, whose implementation is provided by the Android OS. The documentation further provides that Context “…allows access to application-specific resources and classes, as well as up-calls for application-level operations such as launching activities, broadcasting and receiving intents, etc".</a:t>
            </a:r>
          </a:p>
          <a:p>
            <a:r>
              <a:rPr lang="en-GB" dirty="0"/>
              <a:t>the Context provides the answer to the components question of “where the hell am I in relation to app/system generally and how do I access/communicate with the rest of the app?”</a:t>
            </a:r>
            <a:endParaRPr lang="en-E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EF64F-57C1-2B48-8028-DD2485AD6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622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- activity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Activity – one screen (UI and code)</a:t>
            </a:r>
          </a:p>
          <a:p>
            <a:r>
              <a:rPr lang="en-US" dirty="0"/>
              <a:t>User interface – 1..n activities</a:t>
            </a:r>
          </a:p>
          <a:p>
            <a:r>
              <a:rPr lang="en-US" dirty="0"/>
              <a:t>Every activity is separate component</a:t>
            </a:r>
          </a:p>
          <a:p>
            <a:r>
              <a:rPr lang="en-US" dirty="0"/>
              <a:t>Activity can start other activities</a:t>
            </a:r>
          </a:p>
          <a:p>
            <a:r>
              <a:rPr lang="en-US" dirty="0"/>
              <a:t>Back stack (</a:t>
            </a:r>
            <a:r>
              <a:rPr lang="en-US" dirty="0" err="1"/>
              <a:t>lifo</a:t>
            </a:r>
            <a:r>
              <a:rPr lang="en-US" dirty="0"/>
              <a:t>)</a:t>
            </a:r>
          </a:p>
          <a:p>
            <a:r>
              <a:rPr lang="en-US" dirty="0"/>
              <a:t>Has to be declared in manifest also!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18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- activity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  <a:p>
            <a:r>
              <a:rPr lang="en-US" dirty="0" err="1"/>
              <a:t>FragmentActivity</a:t>
            </a:r>
            <a:endParaRPr lang="en-US" dirty="0"/>
          </a:p>
          <a:p>
            <a:r>
              <a:rPr lang="en-US" dirty="0" err="1"/>
              <a:t>ListActivity</a:t>
            </a:r>
            <a:endParaRPr lang="en-US" dirty="0"/>
          </a:p>
          <a:p>
            <a:r>
              <a:rPr lang="en-US" dirty="0" err="1"/>
              <a:t>PreferenceActivity</a:t>
            </a:r>
            <a:endParaRPr lang="en-US" dirty="0"/>
          </a:p>
          <a:p>
            <a:r>
              <a:rPr lang="en-US" dirty="0" err="1"/>
              <a:t>TabActivity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112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- activity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activity is designated as “Main”</a:t>
            </a:r>
          </a:p>
          <a:p>
            <a:pPr lvl="1"/>
            <a:r>
              <a:rPr lang="en-US" dirty="0"/>
              <a:t>Launched on first app activation</a:t>
            </a:r>
          </a:p>
          <a:p>
            <a:r>
              <a:rPr lang="en-US" dirty="0"/>
              <a:t>Every time new activity is started, previous one is stopped</a:t>
            </a:r>
          </a:p>
          <a:p>
            <a:r>
              <a:rPr lang="en-US" dirty="0"/>
              <a:t>Previous activity is stored in the back stack</a:t>
            </a:r>
          </a:p>
          <a:p>
            <a:r>
              <a:rPr lang="en-US" dirty="0"/>
              <a:t>When activity is stopped/paused, callback methods are called</a:t>
            </a:r>
          </a:p>
          <a:p>
            <a:r>
              <a:rPr lang="en-US" dirty="0"/>
              <a:t>Callbacks – create, resume, stop, destroy,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endParaRPr lang="en-US" dirty="0"/>
          </a:p>
          <a:p>
            <a:endParaRPr lang="en-US" dirty="0"/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241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new activity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subclass of Activity (or subclass of subclass of Activity)</a:t>
            </a:r>
          </a:p>
          <a:p>
            <a:r>
              <a:rPr lang="en-US" dirty="0"/>
              <a:t>Implement callbacks</a:t>
            </a:r>
          </a:p>
          <a:p>
            <a:pPr lvl="1"/>
            <a:r>
              <a:rPr lang="en-US" dirty="0"/>
              <a:t>override fun </a:t>
            </a:r>
            <a:r>
              <a:rPr lang="en-US" dirty="0" err="1"/>
              <a:t>OnCreate</a:t>
            </a:r>
            <a:r>
              <a:rPr lang="en-US" dirty="0"/>
              <a:t>(…)</a:t>
            </a:r>
          </a:p>
          <a:p>
            <a:r>
              <a:rPr lang="en-US" dirty="0"/>
              <a:t>Implement user interface</a:t>
            </a:r>
          </a:p>
          <a:p>
            <a:pPr lvl="1"/>
            <a:r>
              <a:rPr lang="en-US" dirty="0"/>
              <a:t>XML layout file</a:t>
            </a:r>
          </a:p>
          <a:p>
            <a:pPr lvl="1"/>
            <a:r>
              <a:rPr lang="en-US" dirty="0"/>
              <a:t>Or programmatically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628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– new activity, manifest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Declaration in </a:t>
            </a:r>
            <a:r>
              <a:rPr lang="en-US" dirty="0" err="1"/>
              <a:t>AndroidManifest</a:t>
            </a:r>
            <a:r>
              <a:rPr lang="en-US" dirty="0"/>
              <a:t> is mandatory</a:t>
            </a:r>
          </a:p>
          <a:p>
            <a:r>
              <a:rPr lang="en-US" dirty="0"/>
              <a:t>Specify intent filters</a:t>
            </a:r>
          </a:p>
          <a:p>
            <a:pPr lvl="1"/>
            <a:r>
              <a:rPr lang="en-US" dirty="0"/>
              <a:t>Intent filter declares, how </a:t>
            </a:r>
            <a:r>
              <a:rPr lang="en-US" b="1" dirty="0"/>
              <a:t>other</a:t>
            </a:r>
            <a:r>
              <a:rPr lang="en-US" dirty="0"/>
              <a:t> system components may use this activity</a:t>
            </a:r>
          </a:p>
          <a:p>
            <a:r>
              <a:rPr lang="en-US" dirty="0"/>
              <a:t>Auto-created stub for main activity</a:t>
            </a:r>
          </a:p>
          <a:p>
            <a:pPr lvl="1"/>
            <a:r>
              <a:rPr lang="en-US" dirty="0"/>
              <a:t>Action </a:t>
            </a:r>
            <a:r>
              <a:rPr lang="en-US" dirty="0" err="1"/>
              <a:t>action.MAIN</a:t>
            </a:r>
            <a:r>
              <a:rPr lang="en-US" dirty="0"/>
              <a:t> – activity responds to the “main” action</a:t>
            </a:r>
          </a:p>
          <a:p>
            <a:pPr lvl="1"/>
            <a:r>
              <a:rPr lang="en-US" dirty="0"/>
              <a:t>Category </a:t>
            </a:r>
            <a:r>
              <a:rPr lang="en-US" dirty="0" err="1"/>
              <a:t>category.LAUNCHER</a:t>
            </a:r>
            <a:r>
              <a:rPr lang="en-US" dirty="0"/>
              <a:t> – </a:t>
            </a:r>
            <a:r>
              <a:rPr lang="en-US" dirty="0" err="1"/>
              <a:t>actitvity</a:t>
            </a:r>
            <a:r>
              <a:rPr lang="en-US" dirty="0"/>
              <a:t> is placed into launcher category</a:t>
            </a:r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722325" y="1542742"/>
            <a:ext cx="3468414" cy="1129746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&lt;manifest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...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&lt;application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...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&lt;activity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".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MainActivity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...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&lt;/application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...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...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&lt;/manifest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85292" y="5015387"/>
            <a:ext cx="6772866" cy="991247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".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MainActivity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android:icon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"@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drawable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app_icon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action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android.intent.action.MAIN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category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22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android:name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android.intent.category.LAUNCHER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 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intent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-filter&gt;</a:t>
            </a:r>
            <a:b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kumimoji="0" lang="et-EE" altLang="et-EE" sz="9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activity</a:t>
            </a:r>
            <a:r>
              <a:rPr kumimoji="0" lang="et-EE" altLang="et-EE" sz="9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kumimoji="0" lang="et-EE" altLang="et-E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213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3805</TotalTime>
  <Words>3292</Words>
  <Application>Microsoft Macintosh PowerPoint</Application>
  <PresentationFormat>Widescreen</PresentationFormat>
  <Paragraphs>260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Century Gothic</vt:lpstr>
      <vt:lpstr>Consolas</vt:lpstr>
      <vt:lpstr>Courier New</vt:lpstr>
      <vt:lpstr>Menlo</vt:lpstr>
      <vt:lpstr>Wingdings 3</vt:lpstr>
      <vt:lpstr>Ion</vt:lpstr>
      <vt:lpstr>Native Mobile Applications</vt:lpstr>
      <vt:lpstr>Android app components</vt:lpstr>
      <vt:lpstr>Android - logging</vt:lpstr>
      <vt:lpstr>Android - Context</vt:lpstr>
      <vt:lpstr>Android - activity</vt:lpstr>
      <vt:lpstr>Android - activity</vt:lpstr>
      <vt:lpstr>Android - activity</vt:lpstr>
      <vt:lpstr>Android – new activity</vt:lpstr>
      <vt:lpstr>Android – new activity, manifest</vt:lpstr>
      <vt:lpstr>Android – new activity, starting</vt:lpstr>
      <vt:lpstr>Android – new activity, starting for result</vt:lpstr>
      <vt:lpstr>Android – shut down activity</vt:lpstr>
      <vt:lpstr>Android – activity lifecycle</vt:lpstr>
      <vt:lpstr>Android –  Lifecycle callbacks</vt:lpstr>
      <vt:lpstr>Android –  Lifecycle</vt:lpstr>
      <vt:lpstr>Android - SaveInstanceState</vt:lpstr>
      <vt:lpstr>Android - handling conf changes</vt:lpstr>
      <vt:lpstr>Android – Intent and Intent filters</vt:lpstr>
      <vt:lpstr>Android – Intent and Intent filters</vt:lpstr>
      <vt:lpstr>Android - intents</vt:lpstr>
      <vt:lpstr>Android – intent filter</vt:lpstr>
      <vt:lpstr>Android – intent filter</vt:lpstr>
      <vt:lpstr>Android – intent filter</vt:lpstr>
      <vt:lpstr>Android – Intent</vt:lpstr>
      <vt:lpstr>Android - Service</vt:lpstr>
      <vt:lpstr>Android – Service (platform)</vt:lpstr>
      <vt:lpstr>Android – Service (custom)</vt:lpstr>
      <vt:lpstr>Android – service restart</vt:lpstr>
      <vt:lpstr>Android – service stop</vt:lpstr>
      <vt:lpstr>Android – communication with service</vt:lpstr>
      <vt:lpstr>Android service lifecycle</vt:lpstr>
      <vt:lpstr>Android – Broadcasts</vt:lpstr>
      <vt:lpstr>Android - Broadcasts</vt:lpstr>
      <vt:lpstr>Android - Broadcasts</vt:lpstr>
      <vt:lpstr>Android - Broadcasts</vt:lpstr>
      <vt:lpstr>Android – Broadcasts </vt:lpstr>
      <vt:lpstr>Android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Software Development for Android - I397</dc:title>
  <dc:creator>andres käver</dc:creator>
  <cp:lastModifiedBy>Andres Käver</cp:lastModifiedBy>
  <cp:revision>112</cp:revision>
  <dcterms:created xsi:type="dcterms:W3CDTF">2015-10-15T12:35:18Z</dcterms:created>
  <dcterms:modified xsi:type="dcterms:W3CDTF">2020-09-25T15:46:49Z</dcterms:modified>
</cp:coreProperties>
</file>