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95" r:id="rId2"/>
    <p:sldId id="257" r:id="rId3"/>
    <p:sldId id="259" r:id="rId4"/>
    <p:sldId id="260" r:id="rId5"/>
    <p:sldId id="261" r:id="rId6"/>
    <p:sldId id="258" r:id="rId7"/>
    <p:sldId id="262" r:id="rId8"/>
    <p:sldId id="291" r:id="rId9"/>
    <p:sldId id="29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35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65" autoAdjust="0"/>
    <p:restoredTop sz="93045" autoAdjust="0"/>
  </p:normalViewPr>
  <p:slideViewPr>
    <p:cSldViewPr snapToGrid="0">
      <p:cViewPr varScale="1">
        <p:scale>
          <a:sx n="84" d="100"/>
          <a:sy n="84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25.09.20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kaver@itcollege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drawable-resource.html#item-element" TargetMode="External"/><Relationship Id="rId2" Type="http://schemas.openxmlformats.org/officeDocument/2006/relationships/hyperlink" Target="http://developer.android.com/guide/topics/resources/drawable-resource.html#selector-elemen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drawable-resource.html#transition-item-element" TargetMode="External"/><Relationship Id="rId2" Type="http://schemas.openxmlformats.org/officeDocument/2006/relationships/hyperlink" Target="http://developer.android.com/guide/topics/resources/drawable-resource.html#transition-eleme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menu-resource.html#item-element" TargetMode="External"/><Relationship Id="rId2" Type="http://schemas.openxmlformats.org/officeDocument/2006/relationships/hyperlink" Target="http://developer.android.com/guide/topics/resources/menu-resource.html#menu-el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veloper.android.com/guide/topics/resources/menu-resource.html#group-elemen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er.android.com/reference/android/app/Activity.html#onOptionsItemSelected(android.view.MenuItem)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reference/android/content/res/Resources.html#obtainTypedArray(int)" TargetMode="External"/><Relationship Id="rId7" Type="http://schemas.openxmlformats.org/officeDocument/2006/relationships/hyperlink" Target="http://developer.android.com/guide/topics/resources/more-resources.html#array-item-element" TargetMode="External"/><Relationship Id="rId2" Type="http://schemas.openxmlformats.org/officeDocument/2006/relationships/hyperlink" Target="http://developer.android.com/reference/android/content/Context.html#getResources(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veloper.android.com/guide/topics/resources/more-resources.html#array-element" TargetMode="External"/><Relationship Id="rId5" Type="http://schemas.openxmlformats.org/officeDocument/2006/relationships/hyperlink" Target="http://developer.android.com/guide/topics/resources/more-resources.html#array-resources-element" TargetMode="External"/><Relationship Id="rId4" Type="http://schemas.openxmlformats.org/officeDocument/2006/relationships/hyperlink" Target="http://developer.android.com/reference/android/content/res/TypedArray.html#getDrawable(int)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more-resources.html#color-element" TargetMode="External"/><Relationship Id="rId2" Type="http://schemas.openxmlformats.org/officeDocument/2006/relationships/hyperlink" Target="http://developer.android.com/guide/topics/resources/more-resources.html#color-resources-elem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eveloper.android.com/reference/android/content/res/Resources.html#getColor(int)" TargetMode="External"/><Relationship Id="rId4" Type="http://schemas.openxmlformats.org/officeDocument/2006/relationships/hyperlink" Target="http://developer.android.com/reference/android/content/Context.html#getResources()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more-resources.html#dimen-element" TargetMode="External"/><Relationship Id="rId2" Type="http://schemas.openxmlformats.org/officeDocument/2006/relationships/hyperlink" Target="http://developer.android.com/guide/topics/resources/more-resources.html#dimen-resources-elem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eveloper.android.com/reference/android/content/res/Resources.html#getDimension(int)" TargetMode="External"/><Relationship Id="rId4" Type="http://schemas.openxmlformats.org/officeDocument/2006/relationships/hyperlink" Target="http://developer.android.com/reference/android/content/Context.html#getResources()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string-resource.html#string-element" TargetMode="External"/><Relationship Id="rId2" Type="http://schemas.openxmlformats.org/officeDocument/2006/relationships/hyperlink" Target="http://developer.android.com/guide/topics/resources/string-resource.html#string-resources-el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veloper.android.com/reference/android/content/Context.html#getString(int)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string-resource.html#string-array-element" TargetMode="External"/><Relationship Id="rId2" Type="http://schemas.openxmlformats.org/officeDocument/2006/relationships/hyperlink" Target="http://developer.android.com/guide/topics/resources/string-resource.html#string-array-resources-ele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veloper.android.com/reference/android/content/res/Resources.html#getStringArray(int)" TargetMode="External"/><Relationship Id="rId5" Type="http://schemas.openxmlformats.org/officeDocument/2006/relationships/hyperlink" Target="http://developer.android.com/reference/android/content/Context.html#getResources()" TargetMode="External"/><Relationship Id="rId4" Type="http://schemas.openxmlformats.org/officeDocument/2006/relationships/hyperlink" Target="http://developer.android.com/guide/topics/resources/string-resource.html#string-array-item-elemen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string-resource.html#plurals-element" TargetMode="External"/><Relationship Id="rId7" Type="http://schemas.openxmlformats.org/officeDocument/2006/relationships/hyperlink" Target="http://developer.android.com/reference/android/content/res/Resources.html#getQuantityString(int, int, java.lang.Object...)" TargetMode="External"/><Relationship Id="rId2" Type="http://schemas.openxmlformats.org/officeDocument/2006/relationships/hyperlink" Target="http://developer.android.com/guide/topics/resources/string-resource.html#plurals-resources-ele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veloper.android.com/reference/android/content/Context.html#getResources()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://developer.android.com/guide/topics/resources/string-resource.html#plurals-item-element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style-resource.html#style-element" TargetMode="External"/><Relationship Id="rId2" Type="http://schemas.openxmlformats.org/officeDocument/2006/relationships/hyperlink" Target="http://developer.android.com/guide/topics/resources/style-resource.html#resources-el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veloper.android.com/guide/topics/resources/style-resource.html#item-elemen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resources/color-list-resource.html#item-element" TargetMode="External"/><Relationship Id="rId2" Type="http://schemas.openxmlformats.org/officeDocument/2006/relationships/hyperlink" Target="http://developer.android.com/guide/topics/resources/color-list-resource.html#selector-el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er.android.com/guide/topics/resources/drawable-resource.html#bitmap-elemen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Native Mobile Applications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 err="1"/>
              <a:t>TalTech</a:t>
            </a:r>
            <a:r>
              <a:rPr lang="en-US" cap="none" dirty="0"/>
              <a:t>, Andres Käver, 2020-2021, Fall semester</a:t>
            </a:r>
          </a:p>
          <a:p>
            <a:r>
              <a:rPr lang="en-US" cap="none" dirty="0"/>
              <a:t>Skype: </a:t>
            </a:r>
            <a:r>
              <a:rPr lang="en-US" cap="none" dirty="0" err="1"/>
              <a:t>akaver</a:t>
            </a:r>
            <a:r>
              <a:rPr lang="en-US" cap="none" dirty="0"/>
              <a:t>   Email: </a:t>
            </a:r>
            <a:r>
              <a:rPr lang="en-US" cap="none" dirty="0">
                <a:hlinkClick r:id="rId2"/>
              </a:rPr>
              <a:t>akaver@itcollege.ee</a:t>
            </a:r>
            <a:endParaRPr lang="en-US" cap="none" dirty="0"/>
          </a:p>
          <a:p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46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Layer list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Array of other </a:t>
            </a:r>
            <a:r>
              <a:rPr lang="en-US" dirty="0" err="1"/>
              <a:t>drawables</a:t>
            </a:r>
            <a:endParaRPr lang="en-US" dirty="0"/>
          </a:p>
          <a:p>
            <a:r>
              <a:rPr lang="en-US" dirty="0"/>
              <a:t>Last </a:t>
            </a:r>
            <a:r>
              <a:rPr lang="en-US" dirty="0" err="1"/>
              <a:t>drawable</a:t>
            </a:r>
            <a:r>
              <a:rPr lang="en-US" dirty="0"/>
              <a:t> in top</a:t>
            </a:r>
          </a:p>
          <a:p>
            <a:r>
              <a:rPr lang="en-US" dirty="0"/>
              <a:t>/res/</a:t>
            </a:r>
            <a:r>
              <a:rPr lang="en-US" dirty="0" err="1"/>
              <a:t>drawable</a:t>
            </a:r>
            <a:r>
              <a:rPr lang="en-US" dirty="0"/>
              <a:t>/filename.xml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412670" y="3100424"/>
            <a:ext cx="4546775" cy="2285817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&lt;layer-list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&lt;bitmap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"@drawable/android_red"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android:gravity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"center"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android:top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"10dp"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android:left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"10dp"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&lt;bitmap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"@drawable/android_green"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android:gravity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"center"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android:top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"20dp"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android:left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"20dp"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&lt;bitmap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"@drawable/android_blue"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android:gravity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"center"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&lt;/layer-list&gt;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412671" y="5486076"/>
            <a:ext cx="4546775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&lt;ImageView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"@drawable/layers"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0" name="Picture 4" descr="http://developer.android.com/images/resources/laye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670" y="1763772"/>
            <a:ext cx="1402059" cy="115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9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State list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images to represent the same graphic, depending on the state of the object</a:t>
            </a:r>
          </a:p>
          <a:p>
            <a:r>
              <a:rPr lang="en-US" dirty="0"/>
              <a:t>/res/</a:t>
            </a:r>
            <a:r>
              <a:rPr lang="en-US" dirty="0" err="1"/>
              <a:t>drawable</a:t>
            </a:r>
            <a:r>
              <a:rPr lang="en-US" dirty="0"/>
              <a:t>/filename.xml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050339" y="2555919"/>
            <a:ext cx="4893617" cy="2562815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selector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android:constantSize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android:dither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android:variablePadding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"@[package:]drawable/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drawable_resource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android:state_pressed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android:state_focused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android:state_hovered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android:state_selected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android:state_checkable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android:state_checked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android:state_enabled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android:state_activated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android:state_window_focused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&lt;/selector&gt;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86466" y="3525415"/>
            <a:ext cx="5145865" cy="1593319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&lt;selector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android:state_pressed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"true"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"@drawable/button_pressed"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pressed --&gt;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android:state_focused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"true"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"@drawable/button_focused"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focused --&gt;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android:state_hovered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"true"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"@drawable/button_focused"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hovered --&gt;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"@drawable/button_normal"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default --&gt;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&lt;/selector&gt;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86466" y="5486076"/>
            <a:ext cx="5145865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&lt;Button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android:background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"@drawable/button"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46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Transition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cross-fade between the two </a:t>
            </a:r>
            <a:r>
              <a:rPr lang="en-US" dirty="0" err="1"/>
              <a:t>drawable</a:t>
            </a:r>
            <a:r>
              <a:rPr lang="en-US" dirty="0"/>
              <a:t> resources.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51239" y="2570973"/>
            <a:ext cx="4666593" cy="1731819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transition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"@[package:]drawable/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drawable_resource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"@[+][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package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:]id/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resource_name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android:top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dimension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android:right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dimension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android:bottom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dimension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android:left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dimension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&lt;/transition&gt;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45931" y="2833670"/>
            <a:ext cx="5019741" cy="900822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&lt;transition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"@drawable/on"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"@drawable/off"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&lt;/transition&gt;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45931" y="3934162"/>
            <a:ext cx="5019741" cy="900822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&lt;ImageButton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"@+id/button"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"@drawable/transition"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45931" y="5020713"/>
            <a:ext cx="5019741" cy="6238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ImageButton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button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ImageButton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findViewById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button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TransitionDrawable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drawable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TransitionDrawable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button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startTransition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66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31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Menu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Options Menu, </a:t>
            </a:r>
            <a:r>
              <a:rPr lang="fr-FR" dirty="0" err="1"/>
              <a:t>Context</a:t>
            </a:r>
            <a:r>
              <a:rPr lang="fr-FR" dirty="0"/>
              <a:t> Menu,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submenu</a:t>
            </a:r>
            <a:endParaRPr lang="fr-FR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700811" y="2037973"/>
            <a:ext cx="6362963" cy="4640307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"@[+][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package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:]id/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resource_name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android:titleCondensed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android:icon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"@[package:]drawable/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drawable_resource_name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android:onClick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method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android:showAsAction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["ifRoom"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"never"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"withText"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"always"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"collapseActionView"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android:actionLayout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"@[package:]layout/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layout_resource_name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android:actionViewClass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class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android:actionProviderClass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class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android:alphabeticShortcut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android:numericShortcut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android:checkable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android:visible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android:enabled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android:menuCategory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["container"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"system"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"secondary"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"alternative"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android:orderInCategory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integer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4"/>
              </a:rPr>
              <a:t>group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"@[+][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package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:]id/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resource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android:checkableBehavior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["none"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"all"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"single"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android:visible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android:enabled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["true"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"false"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android:menuCategory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["container"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"system"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"secondary"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"alternative"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android:orderInCategory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integer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&lt;/group&gt;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&lt;/menu&gt;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&lt;/menu&gt;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609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Menu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60342" y="4516580"/>
            <a:ext cx="4805329" cy="1731819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boolean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onCreateOptionsMenu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{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MenuInflater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inflater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getMenuInflater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inflater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inflate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example_menu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menu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}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onGroupItemClick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MenuItem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{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// One of the group items (using the onClick attribute) was clicked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// The item parameter passed here indicates which item it is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// All other menu item clicks are handled by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39BE5"/>
                </a:solidFill>
                <a:effectLst/>
                <a:latin typeface="Consolas" panose="020B0609020204030204" pitchFamily="49" charset="0"/>
                <a:hlinkClick r:id="rId2"/>
              </a:rPr>
              <a:t>onOptionsItemSelected()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86389" y="1283849"/>
            <a:ext cx="4376507" cy="3532312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&lt;menu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"@+id/item1"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"@string/item1"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android:icon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"@drawable/group_item1_icon"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android:showAsAction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"ifRoom|withText"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&lt;group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"@+id/group"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"@+id/group_item1"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android:onClick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"onGroupItemClick"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"@string/group_item1"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android:icon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"@drawable/group_item1_icon"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"@+id/group_item2"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android:onClick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"onGroupItemClick"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"@string/group_item2"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android:icon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"@drawable/group_item2_icon"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&lt;/group&gt;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"@+id/submenu"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"@string/submenu_title"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android:showAsAction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"ifRoom|withText"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&lt;menu&gt;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android:id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"@+id/submenu_item1"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android:title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"@string/submenu_item1"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&lt;/menu&gt;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&lt;/menu&gt;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003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Typed array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54824" y="3763470"/>
            <a:ext cx="3689131" cy="131632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&lt;array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icons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kumimoji="0" lang="en-US" altLang="et-EE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drawable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/home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lang="en-US" altLang="et-EE" sz="900" dirty="0">
                <a:solidFill>
                  <a:srgbClr val="000000"/>
                </a:solidFill>
                <a:latin typeface="Consolas" panose="020B0609020204030204" pitchFamily="49" charset="0"/>
              </a:rPr>
              <a:t>@</a:t>
            </a:r>
            <a:r>
              <a:rPr lang="en-US" altLang="et-EE" sz="9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drawable</a:t>
            </a:r>
            <a:r>
              <a:rPr lang="en-US" altLang="et-EE" sz="900" dirty="0">
                <a:solidFill>
                  <a:srgbClr val="000000"/>
                </a:solidFill>
                <a:latin typeface="Consolas" panose="020B0609020204030204" pitchFamily="49" charset="0"/>
              </a:rPr>
              <a:t>/settings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lang="en-US" altLang="et-EE" sz="900" dirty="0">
                <a:solidFill>
                  <a:srgbClr val="000000"/>
                </a:solidFill>
                <a:latin typeface="Consolas" panose="020B0609020204030204" pitchFamily="49" charset="0"/>
              </a:rPr>
              <a:t>@</a:t>
            </a:r>
            <a:r>
              <a:rPr lang="en-US" altLang="et-EE" sz="9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drawable</a:t>
            </a:r>
            <a:r>
              <a:rPr lang="en-US" altLang="et-EE" sz="900" dirty="0">
                <a:solidFill>
                  <a:srgbClr val="000000"/>
                </a:solidFill>
                <a:latin typeface="Consolas" panose="020B0609020204030204" pitchFamily="49" charset="0"/>
              </a:rPr>
              <a:t>/logout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&lt;array&gt;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254825" y="5245223"/>
            <a:ext cx="3689131" cy="6238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2"/>
              </a:rPr>
              <a:t>getResources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hlinkClick r:id="rId2"/>
              </a:rPr>
              <a:t>()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TypedArray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icons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3"/>
              </a:rPr>
              <a:t>obtainTypedArray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icons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drawable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icons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4"/>
              </a:rPr>
              <a:t>getDrawable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66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786411" y="2129064"/>
            <a:ext cx="3008061" cy="117782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5"/>
              </a:rPr>
              <a:t>resources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6"/>
              </a:rPr>
              <a:t>array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array_name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7"/>
              </a:rPr>
              <a:t>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resource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&lt;/array&gt;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7524388" cy="4195481"/>
          </a:xfrm>
        </p:spPr>
        <p:txBody>
          <a:bodyPr/>
          <a:lstStyle/>
          <a:p>
            <a:r>
              <a:rPr lang="et-EE" dirty="0"/>
              <a:t>res/values/colors.xml</a:t>
            </a:r>
            <a:endParaRPr lang="en-US" dirty="0"/>
          </a:p>
          <a:p>
            <a:r>
              <a:rPr lang="et-EE" dirty="0"/>
              <a:t>R.color.</a:t>
            </a:r>
            <a:r>
              <a:rPr lang="et-EE" i="1" dirty="0"/>
              <a:t>color_name</a:t>
            </a:r>
            <a:endParaRPr lang="en-US" i="1" dirty="0"/>
          </a:p>
          <a:p>
            <a:r>
              <a:rPr lang="en-US" i="1" dirty="0"/>
              <a:t>The value always begins with a pound (#) character and then followed by the Alpha-Red-Green-Blue information in one of the following formats:</a:t>
            </a:r>
          </a:p>
          <a:p>
            <a:pPr lvl="1"/>
            <a:r>
              <a:rPr lang="en-US" i="1" dirty="0"/>
              <a:t>#RGB</a:t>
            </a:r>
          </a:p>
          <a:p>
            <a:pPr lvl="1"/>
            <a:r>
              <a:rPr lang="en-US" i="1" dirty="0"/>
              <a:t>#ARGB</a:t>
            </a:r>
          </a:p>
          <a:p>
            <a:pPr lvl="1"/>
            <a:r>
              <a:rPr lang="en-US" i="1" dirty="0"/>
              <a:t>#RRGGBB</a:t>
            </a:r>
          </a:p>
          <a:p>
            <a:pPr lvl="1"/>
            <a:r>
              <a:rPr lang="en-US" i="1" dirty="0"/>
              <a:t>#AARRGGBB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627700" y="1970937"/>
            <a:ext cx="3303644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color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color_name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hex_color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&lt;/color&gt;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627701" y="2893764"/>
            <a:ext cx="3303644" cy="900822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&lt;color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"opaque_red"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#f00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&lt;/color&gt;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&lt;color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"translucent_red"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#80ff0000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&lt;/color&gt;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627700" y="4029511"/>
            <a:ext cx="3325096" cy="485324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4"/>
              </a:rPr>
              <a:t>getResources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hlinkClick r:id="rId4"/>
              </a:rPr>
              <a:t>()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color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5"/>
              </a:rPr>
              <a:t>getColor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opaque_red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627700" y="4749760"/>
            <a:ext cx="3325096" cy="900822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&lt;TextView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"fill_parent"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android:textColor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"@color/translucent_red"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"Hello"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258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7227187" cy="41954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Dimensions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  <a:endParaRPr lang="en-US" dirty="0"/>
          </a:p>
          <a:p>
            <a:r>
              <a:rPr lang="et-EE" dirty="0"/>
              <a:t>R.dimen.</a:t>
            </a:r>
            <a:r>
              <a:rPr lang="et-EE" i="1" dirty="0"/>
              <a:t>dimension_name</a:t>
            </a:r>
            <a:endParaRPr lang="en-US" i="1" dirty="0"/>
          </a:p>
          <a:p>
            <a:pPr lvl="1"/>
            <a:r>
              <a:rPr lang="en-US" i="1" dirty="0" err="1"/>
              <a:t>dp</a:t>
            </a:r>
            <a:r>
              <a:rPr lang="en-US" i="1" dirty="0"/>
              <a:t> - </a:t>
            </a:r>
            <a:r>
              <a:rPr lang="et-EE" dirty="0"/>
              <a:t>Density-independent Pixels</a:t>
            </a:r>
            <a:endParaRPr lang="en-US" dirty="0"/>
          </a:p>
          <a:p>
            <a:pPr lvl="1"/>
            <a:r>
              <a:rPr lang="en-US" i="1" dirty="0" err="1"/>
              <a:t>sp</a:t>
            </a:r>
            <a:r>
              <a:rPr lang="en-US" i="1" dirty="0"/>
              <a:t> - </a:t>
            </a:r>
            <a:r>
              <a:rPr lang="et-EE" dirty="0"/>
              <a:t>Scale-independent Pixels</a:t>
            </a:r>
            <a:r>
              <a:rPr lang="en-US" dirty="0"/>
              <a:t> ( scaled by the user's font size preference)</a:t>
            </a:r>
            <a:endParaRPr lang="en-US" i="1" dirty="0"/>
          </a:p>
          <a:p>
            <a:pPr lvl="1"/>
            <a:r>
              <a:rPr lang="en-US" i="1" dirty="0" err="1"/>
              <a:t>pt</a:t>
            </a:r>
            <a:r>
              <a:rPr lang="en-US" i="1" dirty="0"/>
              <a:t> - </a:t>
            </a:r>
            <a:r>
              <a:rPr lang="en-US" dirty="0"/>
              <a:t>Points - 1/72 of an inch based on the physical size of the screen.</a:t>
            </a:r>
            <a:endParaRPr lang="en-US" i="1" dirty="0"/>
          </a:p>
          <a:p>
            <a:pPr lvl="1"/>
            <a:r>
              <a:rPr lang="en-US" i="1" dirty="0" err="1"/>
              <a:t>px</a:t>
            </a:r>
            <a:r>
              <a:rPr lang="en-US" i="1" dirty="0"/>
              <a:t> - </a:t>
            </a:r>
            <a:r>
              <a:rPr lang="en-US" dirty="0"/>
              <a:t>Pixels - Corresponds to actual pixels on the screen.</a:t>
            </a:r>
            <a:endParaRPr lang="en-US" i="1" dirty="0"/>
          </a:p>
          <a:p>
            <a:pPr lvl="1"/>
            <a:r>
              <a:rPr lang="en-US" i="1" dirty="0"/>
              <a:t>mm - </a:t>
            </a:r>
            <a:r>
              <a:rPr lang="en-US" dirty="0"/>
              <a:t>Millimeters - Based on the physical size of the screen</a:t>
            </a:r>
            <a:endParaRPr lang="en-US" i="1" dirty="0"/>
          </a:p>
          <a:p>
            <a:pPr lvl="1"/>
            <a:r>
              <a:rPr lang="en-US" i="1" dirty="0"/>
              <a:t>in - </a:t>
            </a:r>
            <a:r>
              <a:rPr lang="en-US" dirty="0"/>
              <a:t>Inches - Based on the physical size of the screen.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645810" y="1571921"/>
            <a:ext cx="3409142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dimen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dimension_name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dimension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&lt;/dimen&gt;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645810" y="2467284"/>
            <a:ext cx="3409142" cy="117782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&lt;dimen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"textview_height"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25dp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&lt;/dimen&gt;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&lt;dimen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"textview_width"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150dp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&lt;/dimen&gt;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&lt;dimen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"ball_radius"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30dp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&lt;/dimen&gt;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&lt;dimen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"font_size"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16sp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&lt;/dimen&gt;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645810" y="3778145"/>
            <a:ext cx="3409142" cy="485324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4"/>
              </a:rPr>
              <a:t>getResources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hlinkClick r:id="rId4"/>
              </a:rPr>
              <a:t>()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fontSize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5"/>
              </a:rPr>
              <a:t>getDimension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dimen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font_size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689679" y="4389540"/>
            <a:ext cx="3365273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&lt;TextView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"@dimen/textview_height"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"@dimen/textview_width"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android:textSize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"@dimen/font_size"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87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644329" cy="4195481"/>
          </a:xfrm>
        </p:spPr>
        <p:txBody>
          <a:bodyPr/>
          <a:lstStyle/>
          <a:p>
            <a:r>
              <a:rPr lang="en-US" dirty="0"/>
              <a:t>String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  <a:endParaRPr lang="en-US" dirty="0"/>
          </a:p>
          <a:p>
            <a:r>
              <a:rPr lang="et-EE" dirty="0"/>
              <a:t>R.string.</a:t>
            </a:r>
            <a:r>
              <a:rPr lang="et-EE" i="1" dirty="0"/>
              <a:t>string_name</a:t>
            </a:r>
            <a:endParaRPr lang="en-US" i="1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046721" y="1671755"/>
            <a:ext cx="3808950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string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string_name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text_string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&lt;/string&gt;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046721" y="2587608"/>
            <a:ext cx="3808950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&lt;string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"hello"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Hello!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&lt;/string&gt;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046721" y="3503461"/>
            <a:ext cx="3808950" cy="7623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&lt;TextView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"fill_parent"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1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</a:t>
            </a:r>
            <a:r>
              <a:rPr kumimoji="0" lang="et-EE" altLang="et-EE" sz="900" b="1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1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"@string/hello"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046721" y="4499486"/>
            <a:ext cx="3808950" cy="346824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4"/>
              </a:rPr>
              <a:t>getString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569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237113" cy="4195481"/>
          </a:xfrm>
        </p:spPr>
        <p:txBody>
          <a:bodyPr/>
          <a:lstStyle/>
          <a:p>
            <a:r>
              <a:rPr lang="en-US" dirty="0"/>
              <a:t>String array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  <a:endParaRPr lang="en-US" dirty="0"/>
          </a:p>
          <a:p>
            <a:r>
              <a:rPr lang="et-EE" dirty="0"/>
              <a:t>R.array.</a:t>
            </a:r>
            <a:r>
              <a:rPr lang="et-EE" i="1" dirty="0"/>
              <a:t>string_array_name</a:t>
            </a:r>
            <a:endParaRPr lang="en-US" i="1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99241" y="1633909"/>
            <a:ext cx="4057328" cy="103932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string-array</a:t>
            </a:r>
            <a:r>
              <a:rPr kumimoji="0" lang="en-US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string_array_name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4"/>
              </a:rPr>
              <a:t>item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text_string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&lt;/string-array&gt;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899242" y="2971178"/>
            <a:ext cx="4035972" cy="145482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&lt;string-array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"planets_array"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Mercury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Venus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Earth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&lt;item&gt;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Mars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&lt;/string-array&gt;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899241" y="4836988"/>
            <a:ext cx="4035972" cy="485324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5"/>
              </a:rPr>
              <a:t>getResources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hlinkClick r:id="rId5"/>
              </a:rPr>
              <a:t>()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[]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planets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6"/>
              </a:rPr>
              <a:t>getStringArray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planets_array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Resources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 in some /res subdirectory</a:t>
            </a:r>
          </a:p>
          <a:p>
            <a:pPr lvl="1"/>
            <a:r>
              <a:rPr lang="en-US" dirty="0"/>
              <a:t>./</a:t>
            </a:r>
            <a:r>
              <a:rPr lang="en-US" dirty="0" err="1"/>
              <a:t>anim</a:t>
            </a:r>
            <a:r>
              <a:rPr lang="en-US" dirty="0"/>
              <a:t> – Animations</a:t>
            </a:r>
          </a:p>
          <a:p>
            <a:pPr lvl="1"/>
            <a:r>
              <a:rPr lang="en-US" dirty="0"/>
              <a:t>./color – Colors and Color State lists</a:t>
            </a:r>
          </a:p>
          <a:p>
            <a:pPr lvl="1"/>
            <a:r>
              <a:rPr lang="en-US" dirty="0"/>
              <a:t>./</a:t>
            </a:r>
            <a:r>
              <a:rPr lang="en-US" dirty="0" err="1"/>
              <a:t>drawable</a:t>
            </a:r>
            <a:r>
              <a:rPr lang="en-US" dirty="0"/>
              <a:t> – </a:t>
            </a:r>
            <a:r>
              <a:rPr lang="en-US" dirty="0" err="1"/>
              <a:t>Picures</a:t>
            </a:r>
            <a:r>
              <a:rPr lang="en-US" dirty="0"/>
              <a:t> (binary and xml)</a:t>
            </a:r>
          </a:p>
          <a:p>
            <a:pPr lvl="1"/>
            <a:r>
              <a:rPr lang="en-US" dirty="0"/>
              <a:t>./layout – Layouts</a:t>
            </a:r>
          </a:p>
          <a:p>
            <a:pPr lvl="1"/>
            <a:r>
              <a:rPr lang="en-US" dirty="0"/>
              <a:t>./menu – Menus</a:t>
            </a:r>
          </a:p>
          <a:p>
            <a:pPr lvl="1"/>
            <a:r>
              <a:rPr lang="en-US" dirty="0"/>
              <a:t>./</a:t>
            </a:r>
            <a:r>
              <a:rPr lang="en-US" dirty="0" err="1"/>
              <a:t>mipmap</a:t>
            </a:r>
            <a:r>
              <a:rPr lang="en-US" dirty="0"/>
              <a:t> – launcher icons only</a:t>
            </a:r>
          </a:p>
          <a:p>
            <a:pPr lvl="1"/>
            <a:r>
              <a:rPr lang="en-US" dirty="0"/>
              <a:t>./raw – </a:t>
            </a:r>
            <a:r>
              <a:rPr lang="en-US" dirty="0" err="1"/>
              <a:t>Misc</a:t>
            </a:r>
            <a:r>
              <a:rPr lang="en-US" dirty="0"/>
              <a:t> files (audio, video,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./values – texts, sizes, styles</a:t>
            </a:r>
          </a:p>
          <a:p>
            <a:pPr lvl="1"/>
            <a:r>
              <a:rPr lang="en-US" dirty="0"/>
              <a:t>./xml – xml files</a:t>
            </a:r>
          </a:p>
          <a:p>
            <a:pPr lvl="1"/>
            <a:r>
              <a:rPr lang="en-US" dirty="0"/>
              <a:t>…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696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Values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5530818" cy="4195481"/>
          </a:xfrm>
        </p:spPr>
        <p:txBody>
          <a:bodyPr/>
          <a:lstStyle/>
          <a:p>
            <a:r>
              <a:rPr lang="et-EE" dirty="0"/>
              <a:t>Quantity Strings (Plurals)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  <a:endParaRPr lang="en-US" dirty="0"/>
          </a:p>
          <a:p>
            <a:r>
              <a:rPr lang="et-EE" dirty="0"/>
              <a:t>R.plurals.</a:t>
            </a:r>
            <a:r>
              <a:rPr lang="et-EE" i="1" dirty="0"/>
              <a:t>plural_name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728723" y="1486068"/>
            <a:ext cx="5120640" cy="145482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plurals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plural_name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4"/>
              </a:rPr>
              <a:t>item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quantity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["zero"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"one"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"two"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"few"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"many"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"other"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text_string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&lt;/plurals&gt;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9168" y="3066327"/>
            <a:ext cx="5619750" cy="3676650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103313" y="3425819"/>
            <a:ext cx="4849473" cy="2147317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&lt;plurals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"numberOfSongsAvailable"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   As a developer, you should always supply "one" and "other"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   strings. Your translators will know which strings are actually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   needed for their language. Always include %d in "one" because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   translators will need to use %d for languages where "one"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   doesn't mean 1 (as explained above).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          --&gt;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quantity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"one"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%d song found.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quantity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"other"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%d songs found.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&lt;/item&gt;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&lt;/plurals&gt;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63191" y="5824246"/>
            <a:ext cx="5952786" cy="62382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count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getNumberOfsongsAvailable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6"/>
              </a:rPr>
              <a:t>getResources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hlinkClick r:id="rId6"/>
              </a:rPr>
              <a:t>()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songsFound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res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7"/>
              </a:rPr>
              <a:t>getQuantityString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plurals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numberOfSongsAvailable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count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count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);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4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Style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7029454" cy="4195481"/>
          </a:xfrm>
        </p:spPr>
        <p:txBody>
          <a:bodyPr/>
          <a:lstStyle/>
          <a:p>
            <a:r>
              <a:rPr lang="en-US" dirty="0"/>
              <a:t>Style resource defines the format and look for a UI.</a:t>
            </a:r>
          </a:p>
          <a:p>
            <a:r>
              <a:rPr lang="et-EE" dirty="0"/>
              <a:t>res/values/</a:t>
            </a:r>
            <a:r>
              <a:rPr lang="et-EE" i="1" dirty="0"/>
              <a:t>filename</a:t>
            </a:r>
            <a:r>
              <a:rPr lang="et-EE" dirty="0"/>
              <a:t>.xml</a:t>
            </a:r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132766" y="1853248"/>
            <a:ext cx="3834174" cy="1593319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resources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style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style_name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parent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"@[package:]style/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style_to_inherit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4"/>
              </a:rPr>
              <a:t>item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[package:]style_property_name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style_value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&lt;/style&gt;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04486" y="3210578"/>
            <a:ext cx="3790030" cy="117782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&lt;resources&gt;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&lt;style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"CustomText"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parent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"@style/Text"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item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"android:textSize"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66"/>
                </a:solidFill>
                <a:effectLst/>
                <a:latin typeface="Consolas" panose="020B0609020204030204" pitchFamily="49" charset="0"/>
              </a:rPr>
              <a:t>20sp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item name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"android:textColor"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&gt;#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6666"/>
                </a:solidFill>
                <a:effectLst/>
                <a:latin typeface="Consolas" panose="020B0609020204030204" pitchFamily="49" charset="0"/>
              </a:rPr>
              <a:t>008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item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&lt;/style&gt;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&lt;/resources&gt;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04486" y="4588069"/>
            <a:ext cx="3790030" cy="103932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&lt;EditText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CustomText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"fill_parent"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"wrap_content"</a:t>
            </a:r>
            <a:b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"Hello, World!"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671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621A8-0C36-8B42-A24D-1073B9550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59B4-7653-ED40-B1DE-1095879AF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A22C9-80FF-5948-8179-16C3E5B4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7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- Animation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Property animation</a:t>
            </a:r>
          </a:p>
          <a:p>
            <a:pPr lvl="1"/>
            <a:r>
              <a:rPr lang="en-US" dirty="0"/>
              <a:t>Modify objects property values over a time with an Animator</a:t>
            </a:r>
          </a:p>
          <a:p>
            <a:r>
              <a:rPr lang="en-US" dirty="0"/>
              <a:t>View animation</a:t>
            </a:r>
          </a:p>
          <a:p>
            <a:pPr lvl="1"/>
            <a:r>
              <a:rPr lang="en-US" dirty="0"/>
              <a:t>Tween animation – series on transformations on single image with Animation</a:t>
            </a:r>
          </a:p>
          <a:p>
            <a:pPr lvl="1"/>
            <a:r>
              <a:rPr lang="en-US" dirty="0"/>
              <a:t>Frame animation – sequence of images with </a:t>
            </a:r>
            <a:r>
              <a:rPr lang="en-US" dirty="0" err="1"/>
              <a:t>AnimationDrawable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55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- Color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 location res/color/filename.xml</a:t>
            </a:r>
          </a:p>
          <a:p>
            <a:r>
              <a:rPr lang="en-US" dirty="0"/>
              <a:t>Resource reference </a:t>
            </a:r>
            <a:r>
              <a:rPr lang="en-US" dirty="0" err="1"/>
              <a:t>R.color.filename</a:t>
            </a:r>
            <a:endParaRPr lang="en-US" dirty="0"/>
          </a:p>
          <a:p>
            <a:r>
              <a:rPr lang="en-US" dirty="0" err="1"/>
              <a:t>Android:color</a:t>
            </a:r>
            <a:endParaRPr lang="en-US" dirty="0"/>
          </a:p>
          <a:p>
            <a:pPr lvl="1"/>
            <a:r>
              <a:rPr lang="en-US" dirty="0"/>
              <a:t>The value always begins with a pound (#) character and then followed by the Alpha-Red-Green-Blue information in one of the following formats:</a:t>
            </a:r>
          </a:p>
          <a:p>
            <a:pPr lvl="1"/>
            <a:r>
              <a:rPr lang="en-US" dirty="0"/>
              <a:t>#</a:t>
            </a:r>
            <a:r>
              <a:rPr lang="en-US" i="1" dirty="0"/>
              <a:t>RGB</a:t>
            </a:r>
          </a:p>
          <a:p>
            <a:pPr lvl="1"/>
            <a:r>
              <a:rPr lang="en-US" dirty="0"/>
              <a:t>#</a:t>
            </a:r>
            <a:r>
              <a:rPr lang="en-US" i="1" dirty="0"/>
              <a:t>ARGB</a:t>
            </a:r>
          </a:p>
          <a:p>
            <a:pPr lvl="1"/>
            <a:r>
              <a:rPr lang="en-US" dirty="0"/>
              <a:t>#</a:t>
            </a:r>
            <a:r>
              <a:rPr lang="en-US" i="1" dirty="0"/>
              <a:t>RRGGBB</a:t>
            </a:r>
          </a:p>
          <a:p>
            <a:pPr lvl="1"/>
            <a:r>
              <a:rPr lang="en-US" dirty="0"/>
              <a:t>#</a:t>
            </a:r>
            <a:r>
              <a:rPr lang="en-US" i="1" dirty="0"/>
              <a:t>AARRGGBB</a:t>
            </a:r>
            <a:endParaRPr lang="en-US" dirty="0"/>
          </a:p>
          <a:p>
            <a:pPr lvl="1"/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55907" y="4150658"/>
            <a:ext cx="6225885" cy="2424316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encoding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selector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schemas.android.com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apk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/android"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3"/>
              </a:rPr>
              <a:t>item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android:color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1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hex_color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android:state_pressed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android:state_focused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android:state_selected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android:state_checkable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android:state_checked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android:state_enabled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android:state_window_focused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selector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47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- Color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46111" y="1565442"/>
            <a:ext cx="7415103" cy="2362761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res/color/button_text.xml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t-EE" sz="1400" b="0" i="0" u="none" strike="noStrike" cap="none" normalizeH="0" baseline="0" dirty="0">
              <a:ln>
                <a:noFill/>
              </a:ln>
              <a:solidFill>
                <a:srgbClr val="666600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 version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encoding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&lt;selector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"http://schemas.android.com/apk/res/android"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android:state_pressed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"true"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android:color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"#ffff0000"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pressed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android:state_focused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"true"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android:color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"#ff0000ff"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focused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&lt;item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android:color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"#ff000000"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</a:rPr>
              <a:t>&lt;!-- default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&lt;/selector&gt;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6111" y="4150658"/>
            <a:ext cx="5278295" cy="1285543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Button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android:layout_width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fill_parent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android:layout_height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wrap_content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"@string/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button_text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android:textColor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button_text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327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- </a:t>
            </a:r>
            <a:r>
              <a:rPr lang="en-US" dirty="0" err="1"/>
              <a:t>Drawable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Graphics that can be drawn</a:t>
            </a:r>
          </a:p>
          <a:p>
            <a:pPr lvl="1"/>
            <a:r>
              <a:rPr lang="en-US" dirty="0"/>
              <a:t>Retrieve with APIs such as </a:t>
            </a:r>
            <a:r>
              <a:rPr lang="en-US" dirty="0" err="1"/>
              <a:t>getDrawable</a:t>
            </a:r>
            <a:r>
              <a:rPr lang="en-US" dirty="0"/>
              <a:t>(…)</a:t>
            </a:r>
          </a:p>
          <a:p>
            <a:pPr lvl="1"/>
            <a:r>
              <a:rPr lang="en-US" dirty="0"/>
              <a:t>Apply to other XML using </a:t>
            </a:r>
            <a:r>
              <a:rPr lang="en-US" dirty="0" err="1"/>
              <a:t>android:drawable</a:t>
            </a:r>
            <a:r>
              <a:rPr lang="en-US" dirty="0"/>
              <a:t> and </a:t>
            </a:r>
            <a:r>
              <a:rPr lang="en-US" dirty="0" err="1"/>
              <a:t>android:icon</a:t>
            </a:r>
            <a:endParaRPr lang="en-US" dirty="0"/>
          </a:p>
          <a:p>
            <a:r>
              <a:rPr lang="en-US" dirty="0" err="1"/>
              <a:t>BitmapDrawable</a:t>
            </a:r>
            <a:r>
              <a:rPr lang="en-US" dirty="0"/>
              <a:t> – .</a:t>
            </a:r>
            <a:r>
              <a:rPr lang="en-US" dirty="0" err="1"/>
              <a:t>png</a:t>
            </a:r>
            <a:r>
              <a:rPr lang="en-US" dirty="0"/>
              <a:t>, .jpg, .gif</a:t>
            </a:r>
          </a:p>
          <a:p>
            <a:r>
              <a:rPr lang="en-US" dirty="0" err="1"/>
              <a:t>NinePatchDrawable</a:t>
            </a:r>
            <a:r>
              <a:rPr lang="en-US" dirty="0"/>
              <a:t> - .9.png – PNG with stretchable regions</a:t>
            </a:r>
          </a:p>
          <a:p>
            <a:r>
              <a:rPr lang="en-US" dirty="0"/>
              <a:t>Layer List – array of other </a:t>
            </a:r>
            <a:r>
              <a:rPr lang="en-US" dirty="0" err="1"/>
              <a:t>Drawables</a:t>
            </a:r>
            <a:r>
              <a:rPr lang="en-US" dirty="0"/>
              <a:t>. Drawn in order, largest index on top</a:t>
            </a:r>
          </a:p>
          <a:p>
            <a:r>
              <a:rPr lang="en-US" dirty="0"/>
              <a:t>State List – </a:t>
            </a:r>
            <a:r>
              <a:rPr lang="en-US" dirty="0" err="1"/>
              <a:t>differen</a:t>
            </a:r>
            <a:r>
              <a:rPr lang="en-US" dirty="0"/>
              <a:t> bitmap graphics for different states (</a:t>
            </a:r>
            <a:r>
              <a:rPr lang="en-US" dirty="0" err="1"/>
              <a:t>dif</a:t>
            </a:r>
            <a:r>
              <a:rPr lang="en-US" dirty="0"/>
              <a:t> image when button is pressed)</a:t>
            </a:r>
          </a:p>
          <a:p>
            <a:r>
              <a:rPr lang="en-US" dirty="0"/>
              <a:t>Transition </a:t>
            </a:r>
            <a:r>
              <a:rPr lang="en-US" dirty="0" err="1"/>
              <a:t>Drawable</a:t>
            </a:r>
            <a:r>
              <a:rPr lang="en-US" dirty="0"/>
              <a:t> – can crossfade between two </a:t>
            </a:r>
            <a:r>
              <a:rPr lang="en-US" dirty="0" err="1"/>
              <a:t>drawables</a:t>
            </a:r>
            <a:endParaRPr lang="en-US" dirty="0"/>
          </a:p>
          <a:p>
            <a:r>
              <a:rPr lang="en-US" dirty="0"/>
              <a:t>Inset, Clip, Scale, Shape….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51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</a:t>
            </a:r>
            <a:r>
              <a:rPr lang="en-US" dirty="0" err="1"/>
              <a:t>Drawable</a:t>
            </a:r>
            <a:r>
              <a:rPr lang="en-US" dirty="0"/>
              <a:t> Bitmap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59" y="2052917"/>
            <a:ext cx="5423856" cy="41954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.</a:t>
            </a:r>
            <a:r>
              <a:rPr lang="en-US" dirty="0" err="1"/>
              <a:t>png</a:t>
            </a:r>
            <a:r>
              <a:rPr lang="en-US" dirty="0"/>
              <a:t> preferred, .jpg acceptable,</a:t>
            </a:r>
            <a:br>
              <a:rPr lang="en-US" dirty="0"/>
            </a:br>
            <a:r>
              <a:rPr lang="en-US" dirty="0"/>
              <a:t>.gif discouraged</a:t>
            </a:r>
          </a:p>
          <a:p>
            <a:r>
              <a:rPr lang="en-US" dirty="0"/>
              <a:t>File location /res/</a:t>
            </a:r>
            <a:r>
              <a:rPr lang="en-US" dirty="0" err="1"/>
              <a:t>drawable</a:t>
            </a:r>
            <a:r>
              <a:rPr lang="en-US" dirty="0"/>
              <a:t>/filename.png</a:t>
            </a:r>
          </a:p>
          <a:p>
            <a:r>
              <a:rPr lang="en-US" dirty="0"/>
              <a:t> XML bitmap – /res/</a:t>
            </a:r>
            <a:r>
              <a:rPr lang="en-US" dirty="0" err="1"/>
              <a:t>drawable</a:t>
            </a:r>
            <a:r>
              <a:rPr lang="en-US" dirty="0"/>
              <a:t>/filename.xml</a:t>
            </a:r>
          </a:p>
          <a:p>
            <a:r>
              <a:rPr lang="en-US" dirty="0"/>
              <a:t>Nine-patch</a:t>
            </a:r>
          </a:p>
          <a:p>
            <a:pPr lvl="1"/>
            <a:r>
              <a:rPr lang="en-US" dirty="0"/>
              <a:t>PNG image in which you can define </a:t>
            </a:r>
            <a:br>
              <a:rPr lang="en-US" dirty="0"/>
            </a:br>
            <a:r>
              <a:rPr lang="en-US" dirty="0"/>
              <a:t>stretchable regions</a:t>
            </a:r>
          </a:p>
          <a:p>
            <a:pPr lvl="1"/>
            <a:r>
              <a:rPr lang="en-US" dirty="0"/>
              <a:t>Usually background of a View that has at least one dimension set to "</a:t>
            </a:r>
            <a:r>
              <a:rPr lang="en-US" dirty="0" err="1"/>
              <a:t>wrap_content</a:t>
            </a:r>
            <a:r>
              <a:rPr lang="en-US" dirty="0"/>
              <a:t>"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94515" y="1435926"/>
            <a:ext cx="6938366" cy="2424316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encoding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hlinkClick r:id="rId2"/>
              </a:rPr>
              <a:t>bitmap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schemas.android.com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apk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/android"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"@[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package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:]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1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drawable_resource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android:antialias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android:dither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android:filter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android:gravity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top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bottom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left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right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center_vertical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fill_vertical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center_horizontal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fill_horizontal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center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fill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clip_vertical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clip_horizontal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android:mipMap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android:tileMode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["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disabled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clamp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repeat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|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mirror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268847" y="4044077"/>
            <a:ext cx="5764034" cy="946988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xml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"1.0"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encoding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?&gt;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bitmap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xmlns:android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"http://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schemas.android.com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apk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res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/android"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android:src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"@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drawable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icon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b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</a:rPr>
              <a:t>android:tileMode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repeat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kumimoji="0" lang="et-EE" altLang="et-E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3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</a:t>
            </a:r>
            <a:r>
              <a:rPr lang="et-EE" dirty="0"/>
              <a:t>configuration qualifiers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10815418" cy="772263"/>
          </a:xfrm>
        </p:spPr>
        <p:txBody>
          <a:bodyPr>
            <a:normAutofit/>
          </a:bodyPr>
          <a:lstStyle/>
          <a:p>
            <a:r>
              <a:rPr lang="en-US" dirty="0"/>
              <a:t>To ensure your resources look their best, you should include alternative versions for different screen possibilities.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03313" y="2842750"/>
            <a:ext cx="5751534" cy="3942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t-EE" dirty="0"/>
              <a:t>ldpi (low)</a:t>
            </a:r>
            <a:endParaRPr lang="en-US" dirty="0"/>
          </a:p>
          <a:p>
            <a:r>
              <a:rPr lang="et-EE" dirty="0"/>
              <a:t>mdpi (medium)</a:t>
            </a:r>
            <a:endParaRPr lang="en-US" dirty="0"/>
          </a:p>
          <a:p>
            <a:r>
              <a:rPr lang="et-EE" dirty="0"/>
              <a:t>hdpi (high)</a:t>
            </a:r>
            <a:endParaRPr lang="en-US" dirty="0"/>
          </a:p>
          <a:p>
            <a:r>
              <a:rPr lang="et-EE" dirty="0"/>
              <a:t>xhdpi extra-high)</a:t>
            </a:r>
            <a:endParaRPr lang="en-US" dirty="0"/>
          </a:p>
          <a:p>
            <a:r>
              <a:rPr lang="et-EE" dirty="0"/>
              <a:t>xxhdpi (extra-extra-high)</a:t>
            </a:r>
            <a:endParaRPr lang="en-US" dirty="0"/>
          </a:p>
          <a:p>
            <a:r>
              <a:rPr lang="en-US" dirty="0"/>
              <a:t>x</a:t>
            </a:r>
            <a:r>
              <a:rPr lang="et-EE" dirty="0"/>
              <a:t>xxhdpi</a:t>
            </a:r>
            <a:r>
              <a:rPr lang="en-US" dirty="0"/>
              <a:t> </a:t>
            </a:r>
            <a:r>
              <a:rPr lang="et-EE" dirty="0"/>
              <a:t>(extra-extra-extra-high)</a:t>
            </a:r>
            <a:endParaRPr lang="en-US" dirty="0"/>
          </a:p>
          <a:p>
            <a:r>
              <a:rPr lang="en-US" dirty="0" err="1"/>
              <a:t>nodpi</a:t>
            </a:r>
            <a:r>
              <a:rPr lang="en-US" dirty="0"/>
              <a:t> (no scaling)</a:t>
            </a:r>
          </a:p>
          <a:p>
            <a:r>
              <a:rPr lang="en-US" dirty="0"/>
              <a:t>Folder name example:</a:t>
            </a:r>
          </a:p>
          <a:p>
            <a:pPr lvl="1"/>
            <a:r>
              <a:rPr lang="et-EE" dirty="0"/>
              <a:t>res/layout-xlarge-land/my_layout.xml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09682" y="2825181"/>
            <a:ext cx="5455142" cy="3492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port (portrait)</a:t>
            </a:r>
          </a:p>
          <a:p>
            <a:r>
              <a:rPr lang="en-US" dirty="0"/>
              <a:t>land (landscape)</a:t>
            </a:r>
          </a:p>
          <a:p>
            <a:r>
              <a:rPr lang="en-US" dirty="0"/>
              <a:t>long (long aspect ratio)</a:t>
            </a:r>
          </a:p>
          <a:p>
            <a:r>
              <a:rPr lang="en-US" dirty="0" err="1"/>
              <a:t>notlong</a:t>
            </a:r>
            <a:r>
              <a:rPr lang="en-US" dirty="0"/>
              <a:t> (normal aspect ratio)</a:t>
            </a:r>
          </a:p>
          <a:p>
            <a:r>
              <a:rPr lang="en-US" dirty="0"/>
              <a:t>small, normal, large, </a:t>
            </a:r>
            <a:r>
              <a:rPr lang="en-US" dirty="0" err="1"/>
              <a:t>xlarge</a:t>
            </a:r>
            <a:r>
              <a:rPr lang="en-US" dirty="0"/>
              <a:t> (screen size)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95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Resources – screen sizes and densities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5875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Screen sizes and densities</a:t>
            </a:r>
          </a:p>
          <a:p>
            <a:r>
              <a:rPr lang="en-US" i="1" dirty="0" err="1"/>
              <a:t>xlarge</a:t>
            </a:r>
            <a:r>
              <a:rPr lang="en-US" dirty="0"/>
              <a:t> screens are at least 960dp x 720dp</a:t>
            </a:r>
          </a:p>
          <a:p>
            <a:r>
              <a:rPr lang="en-US" i="1" dirty="0"/>
              <a:t>large</a:t>
            </a:r>
            <a:r>
              <a:rPr lang="en-US" dirty="0"/>
              <a:t> screens are at least 640dp x 480dp</a:t>
            </a:r>
          </a:p>
          <a:p>
            <a:r>
              <a:rPr lang="en-US" i="1" dirty="0"/>
              <a:t>normal</a:t>
            </a:r>
            <a:r>
              <a:rPr lang="en-US" dirty="0"/>
              <a:t> screens are at least 470dp x 320dp</a:t>
            </a:r>
          </a:p>
          <a:p>
            <a:r>
              <a:rPr lang="en-US" i="1" dirty="0"/>
              <a:t>small</a:t>
            </a:r>
            <a:r>
              <a:rPr lang="en-US" dirty="0"/>
              <a:t> screens are at least 426dp x 320dp</a:t>
            </a:r>
          </a:p>
          <a:p>
            <a:r>
              <a:rPr lang="et-EE" i="1" dirty="0"/>
              <a:t>ldpi</a:t>
            </a:r>
            <a:r>
              <a:rPr lang="et-EE" dirty="0"/>
              <a:t> (low) ~120dpi</a:t>
            </a:r>
          </a:p>
          <a:p>
            <a:r>
              <a:rPr lang="et-EE" i="1" dirty="0"/>
              <a:t>mdpi</a:t>
            </a:r>
            <a:r>
              <a:rPr lang="et-EE" dirty="0"/>
              <a:t> (medium) ~160dpi</a:t>
            </a:r>
          </a:p>
          <a:p>
            <a:r>
              <a:rPr lang="et-EE" i="1" dirty="0"/>
              <a:t>hdpi</a:t>
            </a:r>
            <a:r>
              <a:rPr lang="et-EE" dirty="0"/>
              <a:t> (high) ~240dpi</a:t>
            </a:r>
          </a:p>
          <a:p>
            <a:r>
              <a:rPr lang="et-EE" i="1" dirty="0"/>
              <a:t>xhdpi</a:t>
            </a:r>
            <a:r>
              <a:rPr lang="et-EE" dirty="0"/>
              <a:t> (extra-high) ~320dpi</a:t>
            </a:r>
          </a:p>
          <a:p>
            <a:r>
              <a:rPr lang="et-EE" i="1" dirty="0"/>
              <a:t>xxhdpi</a:t>
            </a:r>
            <a:r>
              <a:rPr lang="et-EE" dirty="0"/>
              <a:t> (extra-extra-high) ~480dpi</a:t>
            </a:r>
          </a:p>
          <a:p>
            <a:r>
              <a:rPr lang="et-EE" i="1" dirty="0"/>
              <a:t>xxxhdpi</a:t>
            </a:r>
            <a:r>
              <a:rPr lang="et-EE" dirty="0"/>
              <a:t> (extra-extra-extra-high) ~640dpi</a:t>
            </a:r>
          </a:p>
          <a:p>
            <a:pPr marL="0" indent="0">
              <a:buNone/>
            </a:pPr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665660" y="4704430"/>
            <a:ext cx="5125194" cy="1812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pic>
        <p:nvPicPr>
          <p:cNvPr id="7" name="Picture 2" descr="http://developer.android.com/images/screens_support/screens-ran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029" y="4954685"/>
            <a:ext cx="50768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888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4046</TotalTime>
  <Words>5337</Words>
  <Application>Microsoft Macintosh PowerPoint</Application>
  <PresentationFormat>Widescreen</PresentationFormat>
  <Paragraphs>191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Consolas</vt:lpstr>
      <vt:lpstr>Wingdings 3</vt:lpstr>
      <vt:lpstr>Ion</vt:lpstr>
      <vt:lpstr>Native Mobile Applications</vt:lpstr>
      <vt:lpstr>Android - Resources</vt:lpstr>
      <vt:lpstr>Android – Resources - Animation</vt:lpstr>
      <vt:lpstr>Android – Resources - Color</vt:lpstr>
      <vt:lpstr>Android – Resources - Color</vt:lpstr>
      <vt:lpstr>Android – Resources - Drawable</vt:lpstr>
      <vt:lpstr>Android – Resources – Drawable Bitmap</vt:lpstr>
      <vt:lpstr>Android – Resources – configuration qualifiers</vt:lpstr>
      <vt:lpstr>Android – Resources – screen sizes and densities</vt:lpstr>
      <vt:lpstr>Android – Resources – Layer list</vt:lpstr>
      <vt:lpstr>Android – Resources – State list</vt:lpstr>
      <vt:lpstr>Android – Resources – Transition</vt:lpstr>
      <vt:lpstr>Android – Resources – Menu</vt:lpstr>
      <vt:lpstr>Android – Resources – Menu</vt:lpstr>
      <vt:lpstr>Android – Resources – Values</vt:lpstr>
      <vt:lpstr>Android – Resources – Values</vt:lpstr>
      <vt:lpstr>Android – Resources – Values</vt:lpstr>
      <vt:lpstr>Android – Resources – Values</vt:lpstr>
      <vt:lpstr>Android – Resources – Values</vt:lpstr>
      <vt:lpstr>Android – Resources – Values</vt:lpstr>
      <vt:lpstr>Android – Resources – Style</vt:lpstr>
      <vt:lpstr>Android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118</cp:revision>
  <dcterms:created xsi:type="dcterms:W3CDTF">2015-10-15T12:35:18Z</dcterms:created>
  <dcterms:modified xsi:type="dcterms:W3CDTF">2020-09-25T15:46:51Z</dcterms:modified>
</cp:coreProperties>
</file>